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60" r:id="rId5"/>
    <p:sldMasterId id="2147483670" r:id="rId6"/>
    <p:sldMasterId id="2147483678" r:id="rId7"/>
  </p:sldMasterIdLst>
  <p:notesMasterIdLst>
    <p:notesMasterId r:id="rId20"/>
  </p:notesMasterIdLst>
  <p:sldIdLst>
    <p:sldId id="346" r:id="rId8"/>
    <p:sldId id="314" r:id="rId9"/>
    <p:sldId id="269" r:id="rId10"/>
    <p:sldId id="408" r:id="rId11"/>
    <p:sldId id="400" r:id="rId12"/>
    <p:sldId id="298" r:id="rId13"/>
    <p:sldId id="404" r:id="rId14"/>
    <p:sldId id="397" r:id="rId15"/>
    <p:sldId id="328" r:id="rId16"/>
    <p:sldId id="311" r:id="rId17"/>
    <p:sldId id="405" r:id="rId18"/>
    <p:sldId id="350" r:id="rId19"/>
  </p:sldIdLst>
  <p:sldSz cx="12192000" cy="6858000"/>
  <p:notesSz cx="6858000" cy="9144000"/>
  <p:embeddedFontLst>
    <p:embeddedFont>
      <p:font typeface="Poppins Light" panose="00000400000000000000" pitchFamily="2" charset="0"/>
      <p:regular r:id="rId21"/>
      <p:italic r:id="rId22"/>
    </p:embeddedFont>
    <p:embeddedFont>
      <p:font typeface="Poppins SemiBold" panose="00000700000000000000" pitchFamily="2" charset="0"/>
      <p:regular r:id="rId23"/>
      <p:bold r:id="rId24"/>
      <p:italic r:id="rId25"/>
      <p:boldItalic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4997" userDrawn="1">
          <p15:clr>
            <a:srgbClr val="A4A3A4"/>
          </p15:clr>
        </p15:guide>
        <p15:guide id="6" orient="horz" pos="14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6F4"/>
    <a:srgbClr val="559ED4"/>
    <a:srgbClr val="7FB7DF"/>
    <a:srgbClr val="A9C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88" autoAdjust="0"/>
    <p:restoredTop sz="94611"/>
  </p:normalViewPr>
  <p:slideViewPr>
    <p:cSldViewPr snapToGrid="0">
      <p:cViewPr varScale="1">
        <p:scale>
          <a:sx n="65" d="100"/>
          <a:sy n="65" d="100"/>
        </p:scale>
        <p:origin x="564" y="78"/>
      </p:cViewPr>
      <p:guideLst>
        <p:guide pos="4997"/>
        <p:guide orient="horz" pos="14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 Light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 Light" pitchFamily="2" charset="77"/>
              </a:defRPr>
            </a:lvl1pPr>
          </a:lstStyle>
          <a:p>
            <a:fld id="{EE4DBF87-93D6-5242-A2F0-07D7716DC26D}" type="datetimeFigureOut">
              <a:rPr lang="de-DE" smtClean="0"/>
              <a:pPr/>
              <a:t>11.06.2026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 Light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 Light" pitchFamily="2" charset="77"/>
              </a:defRPr>
            </a:lvl1pPr>
          </a:lstStyle>
          <a:p>
            <a:fld id="{E3BEE525-29C6-D44C-B322-E3D28033AF8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075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oppins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E525-29C6-D44C-B322-E3D28033AF8F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251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E525-29C6-D44C-B322-E3D28033AF8F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32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E525-29C6-D44C-B322-E3D28033AF8F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57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B2A7A-D853-3D10-5871-A87164CE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056E64-F933-7389-A4A5-74A104837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A674EE-D611-D954-22F3-04A2F524C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9A1805-6FA2-E8F3-789B-D66E68179C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EE525-29C6-D44C-B322-E3D28033AF8F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80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ross Mentoring_alle Stä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B35C92FC-9C21-EE62-D6A4-4BA6CAEFE848}"/>
              </a:ext>
            </a:extLst>
          </p:cNvPr>
          <p:cNvSpPr/>
          <p:nvPr userDrawn="1"/>
        </p:nvSpPr>
        <p:spPr>
          <a:xfrm>
            <a:off x="442913" y="944563"/>
            <a:ext cx="11306175" cy="3708400"/>
          </a:xfrm>
          <a:custGeom>
            <a:avLst/>
            <a:gdLst>
              <a:gd name="connsiteX0" fmla="*/ 0 w 11306174"/>
              <a:gd name="connsiteY0" fmla="*/ 0 h 3708400"/>
              <a:gd name="connsiteX1" fmla="*/ 11306173 w 11306174"/>
              <a:gd name="connsiteY1" fmla="*/ 0 h 3708400"/>
              <a:gd name="connsiteX2" fmla="*/ 11306173 w 11306174"/>
              <a:gd name="connsiteY2" fmla="*/ 1476375 h 3708400"/>
              <a:gd name="connsiteX3" fmla="*/ 11306174 w 11306174"/>
              <a:gd name="connsiteY3" fmla="*/ 1476375 h 3708400"/>
              <a:gd name="connsiteX4" fmla="*/ 11295878 w 11306174"/>
              <a:gd name="connsiteY4" fmla="*/ 1680881 h 3708400"/>
              <a:gd name="connsiteX5" fmla="*/ 9270724 w 11306174"/>
              <a:gd name="connsiteY5" fmla="*/ 3699066 h 3708400"/>
              <a:gd name="connsiteX6" fmla="*/ 9074152 w 11306174"/>
              <a:gd name="connsiteY6" fmla="*/ 3708400 h 3708400"/>
              <a:gd name="connsiteX7" fmla="*/ 9074152 w 11306174"/>
              <a:gd name="connsiteY7" fmla="*/ 1476375 h 3708400"/>
              <a:gd name="connsiteX8" fmla="*/ 9074151 w 11306174"/>
              <a:gd name="connsiteY8" fmla="*/ 1476375 h 3708400"/>
              <a:gd name="connsiteX9" fmla="*/ 9074151 w 11306174"/>
              <a:gd name="connsiteY9" fmla="*/ 3708400 h 3708400"/>
              <a:gd name="connsiteX10" fmla="*/ 1 w 11306174"/>
              <a:gd name="connsiteY10" fmla="*/ 3708400 h 3708400"/>
              <a:gd name="connsiteX11" fmla="*/ 1 w 11306174"/>
              <a:gd name="connsiteY11" fmla="*/ 1476375 h 3708400"/>
              <a:gd name="connsiteX12" fmla="*/ 0 w 11306174"/>
              <a:gd name="connsiteY12" fmla="*/ 1476375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6174" h="3708400">
                <a:moveTo>
                  <a:pt x="0" y="0"/>
                </a:moveTo>
                <a:lnTo>
                  <a:pt x="11306173" y="0"/>
                </a:lnTo>
                <a:lnTo>
                  <a:pt x="11306173" y="1476375"/>
                </a:lnTo>
                <a:lnTo>
                  <a:pt x="11306174" y="1476375"/>
                </a:lnTo>
                <a:lnTo>
                  <a:pt x="11295878" y="1680881"/>
                </a:lnTo>
                <a:cubicBezTo>
                  <a:pt x="11187717" y="2749021"/>
                  <a:pt x="10337709" y="3597214"/>
                  <a:pt x="9270724" y="3699066"/>
                </a:cubicBezTo>
                <a:lnTo>
                  <a:pt x="9074152" y="3708400"/>
                </a:lnTo>
                <a:lnTo>
                  <a:pt x="9074152" y="1476375"/>
                </a:lnTo>
                <a:lnTo>
                  <a:pt x="9074151" y="1476375"/>
                </a:lnTo>
                <a:lnTo>
                  <a:pt x="9074151" y="3708400"/>
                </a:lnTo>
                <a:lnTo>
                  <a:pt x="1" y="3708400"/>
                </a:lnTo>
                <a:lnTo>
                  <a:pt x="1" y="1476375"/>
                </a:lnTo>
                <a:lnTo>
                  <a:pt x="0" y="147637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14" r="-414" b="-9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885F1-7A95-BD59-5375-3ACCBCB257DD}"/>
              </a:ext>
            </a:extLst>
          </p:cNvPr>
          <p:cNvSpPr/>
          <p:nvPr userDrawn="1"/>
        </p:nvSpPr>
        <p:spPr>
          <a:xfrm>
            <a:off x="9966960" y="5020013"/>
            <a:ext cx="1456182" cy="14561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0D22C01-2432-D461-6F10-71A32B1012D6}"/>
              </a:ext>
            </a:extLst>
          </p:cNvPr>
          <p:cNvSpPr/>
          <p:nvPr userDrawn="1"/>
        </p:nvSpPr>
        <p:spPr>
          <a:xfrm>
            <a:off x="803274" y="3250760"/>
            <a:ext cx="4850179" cy="994398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CC3BB7E-F8E5-70FA-14A5-76C2170D88D3}"/>
              </a:ext>
            </a:extLst>
          </p:cNvPr>
          <p:cNvSpPr txBox="1">
            <a:spLocks/>
          </p:cNvSpPr>
          <p:nvPr userDrawn="1"/>
        </p:nvSpPr>
        <p:spPr>
          <a:xfrm>
            <a:off x="9966959" y="5490028"/>
            <a:ext cx="1456183" cy="320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Tx/>
              <a:buNone/>
              <a:tabLst/>
            </a:pPr>
            <a:r>
              <a:rPr lang="de-DE" sz="1800" dirty="0">
                <a:solidFill>
                  <a:schemeClr val="bg1"/>
                </a:solidFill>
                <a:latin typeface="+mn-lt"/>
              </a:rPr>
              <a:t>Standort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A67EB7-98C5-8F2A-8D21-C33B99971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5210653"/>
            <a:ext cx="8473831" cy="53676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xx. Cross Mentoring Stadt</a:t>
            </a:r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90105681-FF50-0906-64D6-1C8F7420F2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844" y="5860144"/>
            <a:ext cx="7605558" cy="5367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b="0" i="0" baseline="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>
                <a:solidFill>
                  <a:schemeClr val="tx2"/>
                </a:solidFill>
                <a:latin typeface="+mj-lt"/>
              </a:rPr>
              <a:t>xx. Monat 202x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D548001B-4F20-3827-BA5E-97BE088AF9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4825" y="5800306"/>
            <a:ext cx="1456181" cy="3672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1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Stadt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7C428CDE-C675-DC89-1EF6-EA29E35098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2200" y="3429001"/>
            <a:ext cx="4525498" cy="3512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Programminformation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9E8258C0-48D2-117C-EC13-0F432CA7A8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2200" y="3779813"/>
            <a:ext cx="4525498" cy="3512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für interessierte Unternehmen</a:t>
            </a:r>
          </a:p>
        </p:txBody>
      </p:sp>
      <p:sp>
        <p:nvSpPr>
          <p:cNvPr id="26" name="Textplatzhalter 21">
            <a:extLst>
              <a:ext uri="{FF2B5EF4-FFF2-40B4-BE49-F238E27FC236}">
                <a16:creationId xmlns:a16="http://schemas.microsoft.com/office/drawing/2014/main" id="{3235EB10-BCD4-9293-E789-FB53B71BAB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2200" y="5860144"/>
            <a:ext cx="851508" cy="5367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Start:</a:t>
            </a:r>
          </a:p>
        </p:txBody>
      </p:sp>
    </p:spTree>
    <p:extLst>
      <p:ext uri="{BB962C8B-B14F-4D97-AF65-F5344CB8AC3E}">
        <p14:creationId xmlns:p14="http://schemas.microsoft.com/office/powerpoint/2010/main" val="37279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lder weiß 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A0F8668-6C8E-D3ED-344F-9BD927FA473E}"/>
              </a:ext>
            </a:extLst>
          </p:cNvPr>
          <p:cNvSpPr/>
          <p:nvPr userDrawn="1"/>
        </p:nvSpPr>
        <p:spPr>
          <a:xfrm>
            <a:off x="0" y="1"/>
            <a:ext cx="12192000" cy="5913438"/>
          </a:xfrm>
          <a:prstGeom prst="rect">
            <a:avLst/>
          </a:prstGeom>
          <a:solidFill>
            <a:srgbClr val="7FB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5D580E2C-152E-7F07-C0F7-9B4D71ABE1D2}"/>
              </a:ext>
            </a:extLst>
          </p:cNvPr>
          <p:cNvSpPr/>
          <p:nvPr userDrawn="1"/>
        </p:nvSpPr>
        <p:spPr>
          <a:xfrm>
            <a:off x="436089" y="1304925"/>
            <a:ext cx="5480524" cy="4277885"/>
          </a:xfrm>
          <a:custGeom>
            <a:avLst/>
            <a:gdLst>
              <a:gd name="connsiteX0" fmla="*/ 0 w 5480524"/>
              <a:gd name="connsiteY0" fmla="*/ 0 h 4277885"/>
              <a:gd name="connsiteX1" fmla="*/ 5480524 w 5480524"/>
              <a:gd name="connsiteY1" fmla="*/ 0 h 4277885"/>
              <a:gd name="connsiteX2" fmla="*/ 5480524 w 5480524"/>
              <a:gd name="connsiteY2" fmla="*/ 3198385 h 4277885"/>
              <a:gd name="connsiteX3" fmla="*/ 5480499 w 5480524"/>
              <a:gd name="connsiteY3" fmla="*/ 3198385 h 4277885"/>
              <a:gd name="connsiteX4" fmla="*/ 5474948 w 5480524"/>
              <a:gd name="connsiteY4" fmla="*/ 3308309 h 4277885"/>
              <a:gd name="connsiteX5" fmla="*/ 4400524 w 5480524"/>
              <a:gd name="connsiteY5" fmla="*/ 4277885 h 4277885"/>
              <a:gd name="connsiteX6" fmla="*/ 4399436 w 5480524"/>
              <a:gd name="connsiteY6" fmla="*/ 4277834 h 4277885"/>
              <a:gd name="connsiteX7" fmla="*/ 4399436 w 5480524"/>
              <a:gd name="connsiteY7" fmla="*/ 4277885 h 4277885"/>
              <a:gd name="connsiteX8" fmla="*/ 0 w 5480524"/>
              <a:gd name="connsiteY8" fmla="*/ 4277885 h 427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0524" h="4277885">
                <a:moveTo>
                  <a:pt x="0" y="0"/>
                </a:moveTo>
                <a:lnTo>
                  <a:pt x="5480524" y="0"/>
                </a:lnTo>
                <a:lnTo>
                  <a:pt x="5480524" y="3198385"/>
                </a:lnTo>
                <a:lnTo>
                  <a:pt x="5480499" y="3198385"/>
                </a:lnTo>
                <a:lnTo>
                  <a:pt x="5474948" y="3308309"/>
                </a:lnTo>
                <a:cubicBezTo>
                  <a:pt x="5419642" y="3852906"/>
                  <a:pt x="4959714" y="4277885"/>
                  <a:pt x="4400524" y="4277885"/>
                </a:cubicBezTo>
                <a:lnTo>
                  <a:pt x="4399436" y="4277834"/>
                </a:lnTo>
                <a:lnTo>
                  <a:pt x="4399436" y="4277885"/>
                </a:lnTo>
                <a:lnTo>
                  <a:pt x="0" y="4277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9CE8D449-0E2C-68BD-C92F-CA4BCCBCA44B}"/>
              </a:ext>
            </a:extLst>
          </p:cNvPr>
          <p:cNvSpPr/>
          <p:nvPr userDrawn="1"/>
        </p:nvSpPr>
        <p:spPr>
          <a:xfrm flipH="1">
            <a:off x="6283797" y="1304926"/>
            <a:ext cx="5480524" cy="4277884"/>
          </a:xfrm>
          <a:custGeom>
            <a:avLst/>
            <a:gdLst>
              <a:gd name="connsiteX0" fmla="*/ 5480524 w 5480524"/>
              <a:gd name="connsiteY0" fmla="*/ 0 h 4277884"/>
              <a:gd name="connsiteX1" fmla="*/ 0 w 5480524"/>
              <a:gd name="connsiteY1" fmla="*/ 0 h 4277884"/>
              <a:gd name="connsiteX2" fmla="*/ 0 w 5480524"/>
              <a:gd name="connsiteY2" fmla="*/ 4277884 h 4277884"/>
              <a:gd name="connsiteX3" fmla="*/ 4399436 w 5480524"/>
              <a:gd name="connsiteY3" fmla="*/ 4277884 h 4277884"/>
              <a:gd name="connsiteX4" fmla="*/ 4399436 w 5480524"/>
              <a:gd name="connsiteY4" fmla="*/ 4277833 h 4277884"/>
              <a:gd name="connsiteX5" fmla="*/ 4400524 w 5480524"/>
              <a:gd name="connsiteY5" fmla="*/ 4277884 h 4277884"/>
              <a:gd name="connsiteX6" fmla="*/ 5474948 w 5480524"/>
              <a:gd name="connsiteY6" fmla="*/ 3308308 h 4277884"/>
              <a:gd name="connsiteX7" fmla="*/ 5480499 w 5480524"/>
              <a:gd name="connsiteY7" fmla="*/ 3198384 h 4277884"/>
              <a:gd name="connsiteX8" fmla="*/ 5480524 w 5480524"/>
              <a:gd name="connsiteY8" fmla="*/ 3198384 h 427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0524" h="4277884">
                <a:moveTo>
                  <a:pt x="5480524" y="0"/>
                </a:moveTo>
                <a:lnTo>
                  <a:pt x="0" y="0"/>
                </a:lnTo>
                <a:lnTo>
                  <a:pt x="0" y="4277884"/>
                </a:lnTo>
                <a:lnTo>
                  <a:pt x="4399436" y="4277884"/>
                </a:lnTo>
                <a:lnTo>
                  <a:pt x="4399436" y="4277833"/>
                </a:lnTo>
                <a:lnTo>
                  <a:pt x="4400524" y="4277884"/>
                </a:lnTo>
                <a:cubicBezTo>
                  <a:pt x="4959713" y="4277884"/>
                  <a:pt x="5419642" y="3852905"/>
                  <a:pt x="5474948" y="3308308"/>
                </a:cubicBezTo>
                <a:lnTo>
                  <a:pt x="5480499" y="3198384"/>
                </a:lnTo>
                <a:lnTo>
                  <a:pt x="5480524" y="31983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1668942"/>
            <a:ext cx="4778919" cy="358232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DD7F889-C5D4-A0AF-D3C8-C88A9D2A74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35750" y="1668942"/>
            <a:ext cx="4778919" cy="358232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E5949F4-D31E-2DAD-BB8E-DC687F12C8F1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2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weiß 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A0F8668-6C8E-D3ED-344F-9BD927FA473E}"/>
              </a:ext>
            </a:extLst>
          </p:cNvPr>
          <p:cNvSpPr/>
          <p:nvPr userDrawn="1"/>
        </p:nvSpPr>
        <p:spPr>
          <a:xfrm>
            <a:off x="0" y="1"/>
            <a:ext cx="12192000" cy="5913438"/>
          </a:xfrm>
          <a:prstGeom prst="rect">
            <a:avLst/>
          </a:prstGeom>
          <a:solidFill>
            <a:srgbClr val="7FB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B5B29C1-8E1C-BB04-4F55-5259A268AFF4}"/>
              </a:ext>
            </a:extLst>
          </p:cNvPr>
          <p:cNvSpPr/>
          <p:nvPr userDrawn="1"/>
        </p:nvSpPr>
        <p:spPr>
          <a:xfrm>
            <a:off x="442913" y="1304925"/>
            <a:ext cx="3554546" cy="797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27F923E-AE28-6F83-A154-0AC2684E0523}"/>
              </a:ext>
            </a:extLst>
          </p:cNvPr>
          <p:cNvSpPr/>
          <p:nvPr userDrawn="1"/>
        </p:nvSpPr>
        <p:spPr>
          <a:xfrm>
            <a:off x="4313927" y="1304925"/>
            <a:ext cx="3566036" cy="797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54849D6-16FF-F3EE-462B-12396E3DDF0F}"/>
              </a:ext>
            </a:extLst>
          </p:cNvPr>
          <p:cNvSpPr/>
          <p:nvPr userDrawn="1"/>
        </p:nvSpPr>
        <p:spPr>
          <a:xfrm>
            <a:off x="8189744" y="1304925"/>
            <a:ext cx="3559346" cy="797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ED0E21F6-F06D-AA26-AA8A-23DB2839AE50}"/>
              </a:ext>
            </a:extLst>
          </p:cNvPr>
          <p:cNvSpPr/>
          <p:nvPr userDrawn="1"/>
        </p:nvSpPr>
        <p:spPr>
          <a:xfrm>
            <a:off x="442913" y="1422150"/>
            <a:ext cx="3556002" cy="4089754"/>
          </a:xfrm>
          <a:custGeom>
            <a:avLst/>
            <a:gdLst>
              <a:gd name="connsiteX0" fmla="*/ 0 w 3556002"/>
              <a:gd name="connsiteY0" fmla="*/ 0 h 4089754"/>
              <a:gd name="connsiteX1" fmla="*/ 3556002 w 3556002"/>
              <a:gd name="connsiteY1" fmla="*/ 0 h 4089754"/>
              <a:gd name="connsiteX2" fmla="*/ 3556002 w 3556002"/>
              <a:gd name="connsiteY2" fmla="*/ 3260040 h 4089754"/>
              <a:gd name="connsiteX3" fmla="*/ 3556002 w 3556002"/>
              <a:gd name="connsiteY3" fmla="*/ 3400015 h 4089754"/>
              <a:gd name="connsiteX4" fmla="*/ 3556002 w 3556002"/>
              <a:gd name="connsiteY4" fmla="*/ 4089754 h 4089754"/>
              <a:gd name="connsiteX5" fmla="*/ 683584 w 3556002"/>
              <a:gd name="connsiteY5" fmla="*/ 4089754 h 4089754"/>
              <a:gd name="connsiteX6" fmla="*/ 559895 w 3556002"/>
              <a:gd name="connsiteY6" fmla="*/ 4077285 h 4089754"/>
              <a:gd name="connsiteX7" fmla="*/ 10337 w 3556002"/>
              <a:gd name="connsiteY7" fmla="*/ 3513813 h 4089754"/>
              <a:gd name="connsiteX8" fmla="*/ 295 w 3556002"/>
              <a:gd name="connsiteY8" fmla="*/ 3400015 h 4089754"/>
              <a:gd name="connsiteX9" fmla="*/ 0 w 3556002"/>
              <a:gd name="connsiteY9" fmla="*/ 3400015 h 4089754"/>
              <a:gd name="connsiteX10" fmla="*/ 0 w 3556002"/>
              <a:gd name="connsiteY10" fmla="*/ 3396669 h 408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6002" h="4089754">
                <a:moveTo>
                  <a:pt x="0" y="0"/>
                </a:moveTo>
                <a:lnTo>
                  <a:pt x="3556002" y="0"/>
                </a:lnTo>
                <a:lnTo>
                  <a:pt x="3556002" y="3260040"/>
                </a:lnTo>
                <a:lnTo>
                  <a:pt x="3556002" y="3400015"/>
                </a:lnTo>
                <a:lnTo>
                  <a:pt x="3556002" y="4089754"/>
                </a:lnTo>
                <a:lnTo>
                  <a:pt x="683584" y="4089754"/>
                </a:lnTo>
                <a:lnTo>
                  <a:pt x="559895" y="4077285"/>
                </a:lnTo>
                <a:cubicBezTo>
                  <a:pt x="279991" y="4020009"/>
                  <a:pt x="60769" y="3796148"/>
                  <a:pt x="10337" y="3513813"/>
                </a:cubicBezTo>
                <a:lnTo>
                  <a:pt x="295" y="3400015"/>
                </a:lnTo>
                <a:lnTo>
                  <a:pt x="0" y="3400015"/>
                </a:lnTo>
                <a:lnTo>
                  <a:pt x="0" y="33966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DA135F7E-F277-4A62-F313-8A6BABC68635}"/>
              </a:ext>
            </a:extLst>
          </p:cNvPr>
          <p:cNvSpPr/>
          <p:nvPr userDrawn="1"/>
        </p:nvSpPr>
        <p:spPr>
          <a:xfrm flipH="1">
            <a:off x="8193087" y="1422150"/>
            <a:ext cx="3556002" cy="4089754"/>
          </a:xfrm>
          <a:custGeom>
            <a:avLst/>
            <a:gdLst>
              <a:gd name="connsiteX0" fmla="*/ 0 w 3556002"/>
              <a:gd name="connsiteY0" fmla="*/ 0 h 4089754"/>
              <a:gd name="connsiteX1" fmla="*/ 3556002 w 3556002"/>
              <a:gd name="connsiteY1" fmla="*/ 0 h 4089754"/>
              <a:gd name="connsiteX2" fmla="*/ 3556002 w 3556002"/>
              <a:gd name="connsiteY2" fmla="*/ 3260040 h 4089754"/>
              <a:gd name="connsiteX3" fmla="*/ 3556002 w 3556002"/>
              <a:gd name="connsiteY3" fmla="*/ 3400015 h 4089754"/>
              <a:gd name="connsiteX4" fmla="*/ 3556002 w 3556002"/>
              <a:gd name="connsiteY4" fmla="*/ 4089754 h 4089754"/>
              <a:gd name="connsiteX5" fmla="*/ 683584 w 3556002"/>
              <a:gd name="connsiteY5" fmla="*/ 4089754 h 4089754"/>
              <a:gd name="connsiteX6" fmla="*/ 559895 w 3556002"/>
              <a:gd name="connsiteY6" fmla="*/ 4077285 h 4089754"/>
              <a:gd name="connsiteX7" fmla="*/ 10337 w 3556002"/>
              <a:gd name="connsiteY7" fmla="*/ 3513813 h 4089754"/>
              <a:gd name="connsiteX8" fmla="*/ 295 w 3556002"/>
              <a:gd name="connsiteY8" fmla="*/ 3400015 h 4089754"/>
              <a:gd name="connsiteX9" fmla="*/ 0 w 3556002"/>
              <a:gd name="connsiteY9" fmla="*/ 3400015 h 4089754"/>
              <a:gd name="connsiteX10" fmla="*/ 0 w 3556002"/>
              <a:gd name="connsiteY10" fmla="*/ 3396669 h 408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6002" h="4089754">
                <a:moveTo>
                  <a:pt x="0" y="0"/>
                </a:moveTo>
                <a:lnTo>
                  <a:pt x="3556002" y="0"/>
                </a:lnTo>
                <a:lnTo>
                  <a:pt x="3556002" y="3260040"/>
                </a:lnTo>
                <a:lnTo>
                  <a:pt x="3556002" y="3400015"/>
                </a:lnTo>
                <a:lnTo>
                  <a:pt x="3556002" y="4089754"/>
                </a:lnTo>
                <a:lnTo>
                  <a:pt x="683584" y="4089754"/>
                </a:lnTo>
                <a:lnTo>
                  <a:pt x="559895" y="4077285"/>
                </a:lnTo>
                <a:cubicBezTo>
                  <a:pt x="279991" y="4020009"/>
                  <a:pt x="60769" y="3796148"/>
                  <a:pt x="10337" y="3513813"/>
                </a:cubicBezTo>
                <a:lnTo>
                  <a:pt x="295" y="3400015"/>
                </a:lnTo>
                <a:lnTo>
                  <a:pt x="0" y="3400015"/>
                </a:lnTo>
                <a:lnTo>
                  <a:pt x="0" y="33966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5940F5F-CDA2-DC69-8F1D-E6562B5D1C4C}"/>
              </a:ext>
            </a:extLst>
          </p:cNvPr>
          <p:cNvSpPr/>
          <p:nvPr userDrawn="1"/>
        </p:nvSpPr>
        <p:spPr>
          <a:xfrm>
            <a:off x="4313927" y="1422150"/>
            <a:ext cx="3562691" cy="4089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D7C9B63-6830-AA28-6DEA-B470A1F81F57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ildplatzhalter 10">
            <a:extLst>
              <a:ext uri="{FF2B5EF4-FFF2-40B4-BE49-F238E27FC236}">
                <a16:creationId xmlns:a16="http://schemas.microsoft.com/office/drawing/2014/main" id="{F881100C-CF26-50FE-1C11-1ADB5DC63A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2911" y="1304926"/>
            <a:ext cx="3554548" cy="1729570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6F142452-CBA1-C48D-201D-1E58EF35DA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7240" y="1304926"/>
            <a:ext cx="3569378" cy="1729570"/>
          </a:xfrm>
        </p:spPr>
        <p:txBody>
          <a:bodyPr/>
          <a:lstStyle/>
          <a:p>
            <a:endParaRPr lang="de-DE"/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EFB96F48-BFE8-032A-2F7C-BAF6F40AC4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9743" y="1304926"/>
            <a:ext cx="3549748" cy="172957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059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weiß 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A0F8668-6C8E-D3ED-344F-9BD927FA473E}"/>
              </a:ext>
            </a:extLst>
          </p:cNvPr>
          <p:cNvSpPr/>
          <p:nvPr userDrawn="1"/>
        </p:nvSpPr>
        <p:spPr>
          <a:xfrm>
            <a:off x="0" y="1"/>
            <a:ext cx="12192000" cy="5913438"/>
          </a:xfrm>
          <a:prstGeom prst="rect">
            <a:avLst/>
          </a:prstGeom>
          <a:solidFill>
            <a:srgbClr val="7FB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B853B4EA-8AE4-5F71-33E7-2BEA3AB5C546}"/>
              </a:ext>
            </a:extLst>
          </p:cNvPr>
          <p:cNvSpPr/>
          <p:nvPr userDrawn="1"/>
        </p:nvSpPr>
        <p:spPr>
          <a:xfrm flipH="1">
            <a:off x="9152253" y="1426099"/>
            <a:ext cx="2606994" cy="4089756"/>
          </a:xfrm>
          <a:custGeom>
            <a:avLst/>
            <a:gdLst>
              <a:gd name="connsiteX0" fmla="*/ 5051 w 2606994"/>
              <a:gd name="connsiteY0" fmla="*/ 0 h 4089756"/>
              <a:gd name="connsiteX1" fmla="*/ 2606994 w 2606994"/>
              <a:gd name="connsiteY1" fmla="*/ 0 h 4089756"/>
              <a:gd name="connsiteX2" fmla="*/ 2606994 w 2606994"/>
              <a:gd name="connsiteY2" fmla="*/ 3184655 h 4089756"/>
              <a:gd name="connsiteX3" fmla="*/ 2606994 w 2606994"/>
              <a:gd name="connsiteY3" fmla="*/ 3593569 h 4089756"/>
              <a:gd name="connsiteX4" fmla="*/ 2606994 w 2606994"/>
              <a:gd name="connsiteY4" fmla="*/ 4089755 h 4089756"/>
              <a:gd name="connsiteX5" fmla="*/ 504037 w 2606994"/>
              <a:gd name="connsiteY5" fmla="*/ 4089755 h 4089756"/>
              <a:gd name="connsiteX6" fmla="*/ 504037 w 2606994"/>
              <a:gd name="connsiteY6" fmla="*/ 4089673 h 4089756"/>
              <a:gd name="connsiteX7" fmla="*/ 503212 w 2606994"/>
              <a:gd name="connsiteY7" fmla="*/ 4089756 h 4089756"/>
              <a:gd name="connsiteX8" fmla="*/ 9451 w 2606994"/>
              <a:gd name="connsiteY8" fmla="*/ 3687330 h 4089756"/>
              <a:gd name="connsiteX9" fmla="*/ 0 w 2606994"/>
              <a:gd name="connsiteY9" fmla="*/ 3593571 h 4089756"/>
              <a:gd name="connsiteX10" fmla="*/ 504037 w 2606994"/>
              <a:gd name="connsiteY10" fmla="*/ 3593571 h 4089756"/>
              <a:gd name="connsiteX11" fmla="*/ 504037 w 2606994"/>
              <a:gd name="connsiteY11" fmla="*/ 3593569 h 4089756"/>
              <a:gd name="connsiteX12" fmla="*/ 5051 w 2606994"/>
              <a:gd name="connsiteY12" fmla="*/ 3593569 h 408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6994" h="4089756">
                <a:moveTo>
                  <a:pt x="5051" y="0"/>
                </a:moveTo>
                <a:lnTo>
                  <a:pt x="2606994" y="0"/>
                </a:lnTo>
                <a:lnTo>
                  <a:pt x="2606994" y="3184655"/>
                </a:lnTo>
                <a:lnTo>
                  <a:pt x="2606994" y="3593569"/>
                </a:lnTo>
                <a:lnTo>
                  <a:pt x="2606994" y="4089755"/>
                </a:lnTo>
                <a:lnTo>
                  <a:pt x="504037" y="4089755"/>
                </a:lnTo>
                <a:lnTo>
                  <a:pt x="504037" y="4089673"/>
                </a:lnTo>
                <a:lnTo>
                  <a:pt x="503212" y="4089756"/>
                </a:lnTo>
                <a:cubicBezTo>
                  <a:pt x="259654" y="4089756"/>
                  <a:pt x="56448" y="3916995"/>
                  <a:pt x="9451" y="3687330"/>
                </a:cubicBezTo>
                <a:lnTo>
                  <a:pt x="0" y="3593571"/>
                </a:lnTo>
                <a:lnTo>
                  <a:pt x="504037" y="3593571"/>
                </a:lnTo>
                <a:lnTo>
                  <a:pt x="504037" y="3593569"/>
                </a:lnTo>
                <a:lnTo>
                  <a:pt x="5051" y="35935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6E79D5B7-6024-EA66-C77F-4356F7B1234D}"/>
              </a:ext>
            </a:extLst>
          </p:cNvPr>
          <p:cNvSpPr/>
          <p:nvPr userDrawn="1"/>
        </p:nvSpPr>
        <p:spPr>
          <a:xfrm>
            <a:off x="440388" y="1426099"/>
            <a:ext cx="2606994" cy="4089756"/>
          </a:xfrm>
          <a:custGeom>
            <a:avLst/>
            <a:gdLst>
              <a:gd name="connsiteX0" fmla="*/ 5051 w 2606994"/>
              <a:gd name="connsiteY0" fmla="*/ 0 h 4089756"/>
              <a:gd name="connsiteX1" fmla="*/ 2606994 w 2606994"/>
              <a:gd name="connsiteY1" fmla="*/ 0 h 4089756"/>
              <a:gd name="connsiteX2" fmla="*/ 2606994 w 2606994"/>
              <a:gd name="connsiteY2" fmla="*/ 3184655 h 4089756"/>
              <a:gd name="connsiteX3" fmla="*/ 2606994 w 2606994"/>
              <a:gd name="connsiteY3" fmla="*/ 3593569 h 4089756"/>
              <a:gd name="connsiteX4" fmla="*/ 2606994 w 2606994"/>
              <a:gd name="connsiteY4" fmla="*/ 4089755 h 4089756"/>
              <a:gd name="connsiteX5" fmla="*/ 504037 w 2606994"/>
              <a:gd name="connsiteY5" fmla="*/ 4089755 h 4089756"/>
              <a:gd name="connsiteX6" fmla="*/ 504037 w 2606994"/>
              <a:gd name="connsiteY6" fmla="*/ 4089673 h 4089756"/>
              <a:gd name="connsiteX7" fmla="*/ 503212 w 2606994"/>
              <a:gd name="connsiteY7" fmla="*/ 4089756 h 4089756"/>
              <a:gd name="connsiteX8" fmla="*/ 9451 w 2606994"/>
              <a:gd name="connsiteY8" fmla="*/ 3687330 h 4089756"/>
              <a:gd name="connsiteX9" fmla="*/ 0 w 2606994"/>
              <a:gd name="connsiteY9" fmla="*/ 3593571 h 4089756"/>
              <a:gd name="connsiteX10" fmla="*/ 504037 w 2606994"/>
              <a:gd name="connsiteY10" fmla="*/ 3593571 h 4089756"/>
              <a:gd name="connsiteX11" fmla="*/ 504037 w 2606994"/>
              <a:gd name="connsiteY11" fmla="*/ 3593569 h 4089756"/>
              <a:gd name="connsiteX12" fmla="*/ 5051 w 2606994"/>
              <a:gd name="connsiteY12" fmla="*/ 3593569 h 408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6994" h="4089756">
                <a:moveTo>
                  <a:pt x="5051" y="0"/>
                </a:moveTo>
                <a:lnTo>
                  <a:pt x="2606994" y="0"/>
                </a:lnTo>
                <a:lnTo>
                  <a:pt x="2606994" y="3184655"/>
                </a:lnTo>
                <a:lnTo>
                  <a:pt x="2606994" y="3593569"/>
                </a:lnTo>
                <a:lnTo>
                  <a:pt x="2606994" y="4089755"/>
                </a:lnTo>
                <a:lnTo>
                  <a:pt x="504037" y="4089755"/>
                </a:lnTo>
                <a:lnTo>
                  <a:pt x="504037" y="4089673"/>
                </a:lnTo>
                <a:lnTo>
                  <a:pt x="503212" y="4089756"/>
                </a:lnTo>
                <a:cubicBezTo>
                  <a:pt x="259654" y="4089756"/>
                  <a:pt x="56448" y="3916995"/>
                  <a:pt x="9451" y="3687330"/>
                </a:cubicBezTo>
                <a:lnTo>
                  <a:pt x="0" y="3593571"/>
                </a:lnTo>
                <a:lnTo>
                  <a:pt x="504037" y="3593571"/>
                </a:lnTo>
                <a:lnTo>
                  <a:pt x="504037" y="3593569"/>
                </a:lnTo>
                <a:lnTo>
                  <a:pt x="5051" y="35935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F3F8CD5-0031-DE9C-DD6B-9F41EF20979E}"/>
              </a:ext>
            </a:extLst>
          </p:cNvPr>
          <p:cNvSpPr/>
          <p:nvPr userDrawn="1"/>
        </p:nvSpPr>
        <p:spPr>
          <a:xfrm>
            <a:off x="3347710" y="1426099"/>
            <a:ext cx="2601943" cy="4078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C3CDE72-B5C2-E996-D11F-BF39E57CC916}"/>
              </a:ext>
            </a:extLst>
          </p:cNvPr>
          <p:cNvSpPr/>
          <p:nvPr userDrawn="1"/>
        </p:nvSpPr>
        <p:spPr>
          <a:xfrm>
            <a:off x="6249981" y="1426099"/>
            <a:ext cx="2601943" cy="4089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32A30DA-2AAB-2A5D-9E7B-88F0DDA5B2FA}"/>
              </a:ext>
            </a:extLst>
          </p:cNvPr>
          <p:cNvSpPr/>
          <p:nvPr userDrawn="1"/>
        </p:nvSpPr>
        <p:spPr>
          <a:xfrm>
            <a:off x="3349349" y="1304924"/>
            <a:ext cx="2600301" cy="857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CAB959-C66B-CD84-9361-F9EBF5855228}"/>
              </a:ext>
            </a:extLst>
          </p:cNvPr>
          <p:cNvSpPr/>
          <p:nvPr userDrawn="1"/>
        </p:nvSpPr>
        <p:spPr>
          <a:xfrm>
            <a:off x="6247426" y="1304924"/>
            <a:ext cx="2601943" cy="857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DCF92AC-204F-AEC1-5313-E1FC8B9609BA}"/>
              </a:ext>
            </a:extLst>
          </p:cNvPr>
          <p:cNvSpPr/>
          <p:nvPr userDrawn="1"/>
        </p:nvSpPr>
        <p:spPr>
          <a:xfrm>
            <a:off x="447992" y="1304923"/>
            <a:ext cx="2600301" cy="857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EA98DA-35F1-EC10-B2BF-33C3827F057D}"/>
              </a:ext>
            </a:extLst>
          </p:cNvPr>
          <p:cNvSpPr/>
          <p:nvPr userDrawn="1"/>
        </p:nvSpPr>
        <p:spPr>
          <a:xfrm>
            <a:off x="9152252" y="1311726"/>
            <a:ext cx="2603525" cy="857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1F7D860-0CF3-08A1-9006-08FCCB254D6D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ECAE515C-21CF-37AC-68AC-60F6D4E798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7992" y="1304925"/>
            <a:ext cx="2609601" cy="1729570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FED89232-B58A-58EA-2E7C-690A85B2B0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50265" y="1315005"/>
            <a:ext cx="2587587" cy="1729570"/>
          </a:xfrm>
        </p:spPr>
        <p:txBody>
          <a:bodyPr/>
          <a:lstStyle/>
          <a:p>
            <a:endParaRPr lang="de-DE"/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374A2CC5-E70A-FFF9-94BD-E86EFEB98B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956" y="1315005"/>
            <a:ext cx="2607967" cy="1729570"/>
          </a:xfrm>
        </p:spPr>
        <p:txBody>
          <a:bodyPr/>
          <a:lstStyle/>
          <a:p>
            <a:endParaRPr lang="de-DE"/>
          </a:p>
        </p:txBody>
      </p:sp>
      <p:sp>
        <p:nvSpPr>
          <p:cNvPr id="22" name="Bildplatzhalter 10">
            <a:extLst>
              <a:ext uri="{FF2B5EF4-FFF2-40B4-BE49-F238E27FC236}">
                <a16:creationId xmlns:a16="http://schemas.microsoft.com/office/drawing/2014/main" id="{2DE2B293-4DB4-38B7-370B-E5A4081EEC2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62464" y="1315005"/>
            <a:ext cx="2581544" cy="172957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340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weiß auf blau_verkürz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A0F8668-6C8E-D3ED-344F-9BD927FA473E}"/>
              </a:ext>
            </a:extLst>
          </p:cNvPr>
          <p:cNvSpPr/>
          <p:nvPr userDrawn="1"/>
        </p:nvSpPr>
        <p:spPr>
          <a:xfrm>
            <a:off x="0" y="1"/>
            <a:ext cx="12192000" cy="5913438"/>
          </a:xfrm>
          <a:prstGeom prst="rect">
            <a:avLst/>
          </a:prstGeom>
          <a:solidFill>
            <a:srgbClr val="7FB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ED0E21F6-F06D-AA26-AA8A-23DB2839AE50}"/>
              </a:ext>
            </a:extLst>
          </p:cNvPr>
          <p:cNvSpPr/>
          <p:nvPr userDrawn="1"/>
        </p:nvSpPr>
        <p:spPr>
          <a:xfrm>
            <a:off x="442913" y="767715"/>
            <a:ext cx="3556002" cy="4089754"/>
          </a:xfrm>
          <a:custGeom>
            <a:avLst/>
            <a:gdLst>
              <a:gd name="connsiteX0" fmla="*/ 0 w 3556002"/>
              <a:gd name="connsiteY0" fmla="*/ 0 h 4089754"/>
              <a:gd name="connsiteX1" fmla="*/ 3556002 w 3556002"/>
              <a:gd name="connsiteY1" fmla="*/ 0 h 4089754"/>
              <a:gd name="connsiteX2" fmla="*/ 3556002 w 3556002"/>
              <a:gd name="connsiteY2" fmla="*/ 3260040 h 4089754"/>
              <a:gd name="connsiteX3" fmla="*/ 3556002 w 3556002"/>
              <a:gd name="connsiteY3" fmla="*/ 3400015 h 4089754"/>
              <a:gd name="connsiteX4" fmla="*/ 3556002 w 3556002"/>
              <a:gd name="connsiteY4" fmla="*/ 4089754 h 4089754"/>
              <a:gd name="connsiteX5" fmla="*/ 683584 w 3556002"/>
              <a:gd name="connsiteY5" fmla="*/ 4089754 h 4089754"/>
              <a:gd name="connsiteX6" fmla="*/ 559895 w 3556002"/>
              <a:gd name="connsiteY6" fmla="*/ 4077285 h 4089754"/>
              <a:gd name="connsiteX7" fmla="*/ 10337 w 3556002"/>
              <a:gd name="connsiteY7" fmla="*/ 3513813 h 4089754"/>
              <a:gd name="connsiteX8" fmla="*/ 295 w 3556002"/>
              <a:gd name="connsiteY8" fmla="*/ 3400015 h 4089754"/>
              <a:gd name="connsiteX9" fmla="*/ 0 w 3556002"/>
              <a:gd name="connsiteY9" fmla="*/ 3400015 h 4089754"/>
              <a:gd name="connsiteX10" fmla="*/ 0 w 3556002"/>
              <a:gd name="connsiteY10" fmla="*/ 3396669 h 408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6002" h="4089754">
                <a:moveTo>
                  <a:pt x="0" y="0"/>
                </a:moveTo>
                <a:lnTo>
                  <a:pt x="3556002" y="0"/>
                </a:lnTo>
                <a:lnTo>
                  <a:pt x="3556002" y="3260040"/>
                </a:lnTo>
                <a:lnTo>
                  <a:pt x="3556002" y="3400015"/>
                </a:lnTo>
                <a:lnTo>
                  <a:pt x="3556002" y="4089754"/>
                </a:lnTo>
                <a:lnTo>
                  <a:pt x="683584" y="4089754"/>
                </a:lnTo>
                <a:lnTo>
                  <a:pt x="559895" y="4077285"/>
                </a:lnTo>
                <a:cubicBezTo>
                  <a:pt x="279991" y="4020009"/>
                  <a:pt x="60769" y="3796148"/>
                  <a:pt x="10337" y="3513813"/>
                </a:cubicBezTo>
                <a:lnTo>
                  <a:pt x="295" y="3400015"/>
                </a:lnTo>
                <a:lnTo>
                  <a:pt x="0" y="3400015"/>
                </a:lnTo>
                <a:lnTo>
                  <a:pt x="0" y="33966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DA135F7E-F277-4A62-F313-8A6BABC68635}"/>
              </a:ext>
            </a:extLst>
          </p:cNvPr>
          <p:cNvSpPr/>
          <p:nvPr userDrawn="1"/>
        </p:nvSpPr>
        <p:spPr>
          <a:xfrm flipH="1">
            <a:off x="8193087" y="767715"/>
            <a:ext cx="3556002" cy="4089754"/>
          </a:xfrm>
          <a:custGeom>
            <a:avLst/>
            <a:gdLst>
              <a:gd name="connsiteX0" fmla="*/ 0 w 3556002"/>
              <a:gd name="connsiteY0" fmla="*/ 0 h 4089754"/>
              <a:gd name="connsiteX1" fmla="*/ 3556002 w 3556002"/>
              <a:gd name="connsiteY1" fmla="*/ 0 h 4089754"/>
              <a:gd name="connsiteX2" fmla="*/ 3556002 w 3556002"/>
              <a:gd name="connsiteY2" fmla="*/ 3260040 h 4089754"/>
              <a:gd name="connsiteX3" fmla="*/ 3556002 w 3556002"/>
              <a:gd name="connsiteY3" fmla="*/ 3400015 h 4089754"/>
              <a:gd name="connsiteX4" fmla="*/ 3556002 w 3556002"/>
              <a:gd name="connsiteY4" fmla="*/ 4089754 h 4089754"/>
              <a:gd name="connsiteX5" fmla="*/ 683584 w 3556002"/>
              <a:gd name="connsiteY5" fmla="*/ 4089754 h 4089754"/>
              <a:gd name="connsiteX6" fmla="*/ 559895 w 3556002"/>
              <a:gd name="connsiteY6" fmla="*/ 4077285 h 4089754"/>
              <a:gd name="connsiteX7" fmla="*/ 10337 w 3556002"/>
              <a:gd name="connsiteY7" fmla="*/ 3513813 h 4089754"/>
              <a:gd name="connsiteX8" fmla="*/ 295 w 3556002"/>
              <a:gd name="connsiteY8" fmla="*/ 3400015 h 4089754"/>
              <a:gd name="connsiteX9" fmla="*/ 0 w 3556002"/>
              <a:gd name="connsiteY9" fmla="*/ 3400015 h 4089754"/>
              <a:gd name="connsiteX10" fmla="*/ 0 w 3556002"/>
              <a:gd name="connsiteY10" fmla="*/ 3396669 h 408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6002" h="4089754">
                <a:moveTo>
                  <a:pt x="0" y="0"/>
                </a:moveTo>
                <a:lnTo>
                  <a:pt x="3556002" y="0"/>
                </a:lnTo>
                <a:lnTo>
                  <a:pt x="3556002" y="3260040"/>
                </a:lnTo>
                <a:lnTo>
                  <a:pt x="3556002" y="3400015"/>
                </a:lnTo>
                <a:lnTo>
                  <a:pt x="3556002" y="4089754"/>
                </a:lnTo>
                <a:lnTo>
                  <a:pt x="683584" y="4089754"/>
                </a:lnTo>
                <a:lnTo>
                  <a:pt x="559895" y="4077285"/>
                </a:lnTo>
                <a:cubicBezTo>
                  <a:pt x="279991" y="4020009"/>
                  <a:pt x="60769" y="3796148"/>
                  <a:pt x="10337" y="3513813"/>
                </a:cubicBezTo>
                <a:lnTo>
                  <a:pt x="295" y="3400015"/>
                </a:lnTo>
                <a:lnTo>
                  <a:pt x="0" y="3400015"/>
                </a:lnTo>
                <a:lnTo>
                  <a:pt x="0" y="33966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5940F5F-CDA2-DC69-8F1D-E6562B5D1C4C}"/>
              </a:ext>
            </a:extLst>
          </p:cNvPr>
          <p:cNvSpPr/>
          <p:nvPr userDrawn="1"/>
        </p:nvSpPr>
        <p:spPr>
          <a:xfrm>
            <a:off x="4322073" y="767715"/>
            <a:ext cx="3556002" cy="4089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D044424-52B9-D219-187B-BDEA1AF35DAE}"/>
              </a:ext>
            </a:extLst>
          </p:cNvPr>
          <p:cNvSpPr/>
          <p:nvPr userDrawn="1"/>
        </p:nvSpPr>
        <p:spPr>
          <a:xfrm>
            <a:off x="0" y="0"/>
            <a:ext cx="12192000" cy="1316355"/>
          </a:xfrm>
          <a:prstGeom prst="rect">
            <a:avLst/>
          </a:prstGeom>
          <a:solidFill>
            <a:srgbClr val="7FB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934E13A8-A63E-B2A7-023B-7F0BBE00D89B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37620DF7-C92F-E9E2-4D30-6B90008D59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2911" y="1316355"/>
            <a:ext cx="3556002" cy="172957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FF8232A-7017-0CF4-42BF-770CBD51E4C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22073" y="1316355"/>
            <a:ext cx="3556002" cy="1729570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C5FADDB-62EB-5148-0A45-257D64C4FD6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01233" y="1316355"/>
            <a:ext cx="3556002" cy="172957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547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felder auf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B20A5C2-2B9E-EA39-0486-A74C1E7833D8}"/>
              </a:ext>
            </a:extLst>
          </p:cNvPr>
          <p:cNvSpPr/>
          <p:nvPr userDrawn="1"/>
        </p:nvSpPr>
        <p:spPr>
          <a:xfrm>
            <a:off x="0" y="1"/>
            <a:ext cx="12192000" cy="5913438"/>
          </a:xfrm>
          <a:prstGeom prst="rect">
            <a:avLst/>
          </a:prstGeom>
          <a:solidFill>
            <a:srgbClr val="DFE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1304926"/>
            <a:ext cx="5104929" cy="394634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DD7F889-C5D4-A0AF-D3C8-C88A9D2A74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35750" y="1275190"/>
            <a:ext cx="5128571" cy="397607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3328BA2-7514-3E87-B6AF-2CC4B95BA3F1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30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A0F8668-6C8E-D3ED-344F-9BD927FA473E}"/>
              </a:ext>
            </a:extLst>
          </p:cNvPr>
          <p:cNvSpPr/>
          <p:nvPr userDrawn="1"/>
        </p:nvSpPr>
        <p:spPr>
          <a:xfrm>
            <a:off x="0" y="1"/>
            <a:ext cx="12192000" cy="5913438"/>
          </a:xfrm>
          <a:prstGeom prst="rect">
            <a:avLst/>
          </a:prstGeom>
          <a:solidFill>
            <a:srgbClr val="7FB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1668942"/>
            <a:ext cx="10945813" cy="35823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ABCDAEE6-DC3C-B9B6-07EF-7A8EAB5BA465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53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muck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eiß, Design enthält.&#10;&#10;KI-generierte Inhalte können fehlerhaft sein.">
            <a:extLst>
              <a:ext uri="{FF2B5EF4-FFF2-40B4-BE49-F238E27FC236}">
                <a16:creationId xmlns:a16="http://schemas.microsoft.com/office/drawing/2014/main" id="{319A0880-FA7C-0E64-5363-4B4245019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r="62" b="22440"/>
          <a:stretch>
            <a:fillRect/>
          </a:stretch>
        </p:blipFill>
        <p:spPr>
          <a:xfrm>
            <a:off x="0" y="-279400"/>
            <a:ext cx="12192000" cy="61928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1304924"/>
            <a:ext cx="5104929" cy="394634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DD7F889-C5D4-A0AF-D3C8-C88A9D2A74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35750" y="1304924"/>
            <a:ext cx="5104929" cy="394634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41D6D63A-679B-FBD7-D52F-70E253DB99FA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36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F47CA9EB-554F-F757-ED39-F1F6B09889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-1"/>
            <a:ext cx="12192000" cy="6857999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9C25ED34-D842-1060-C321-971C94CBA8A7}"/>
              </a:ext>
            </a:extLst>
          </p:cNvPr>
          <p:cNvSpPr/>
          <p:nvPr userDrawn="1"/>
        </p:nvSpPr>
        <p:spPr>
          <a:xfrm flipH="1">
            <a:off x="0" y="6185226"/>
            <a:ext cx="442089" cy="389431"/>
          </a:xfrm>
          <a:custGeom>
            <a:avLst/>
            <a:gdLst>
              <a:gd name="connsiteX0" fmla="*/ 442089 w 442089"/>
              <a:gd name="connsiteY0" fmla="*/ 0 h 389431"/>
              <a:gd name="connsiteX1" fmla="*/ 183348 w 442089"/>
              <a:gd name="connsiteY1" fmla="*/ 0 h 389431"/>
              <a:gd name="connsiteX2" fmla="*/ 183348 w 442089"/>
              <a:gd name="connsiteY2" fmla="*/ 1554 h 389431"/>
              <a:gd name="connsiteX3" fmla="*/ 121313 w 442089"/>
              <a:gd name="connsiteY3" fmla="*/ 13289 h 389431"/>
              <a:gd name="connsiteX4" fmla="*/ 985 w 442089"/>
              <a:gd name="connsiteY4" fmla="*/ 171972 h 389431"/>
              <a:gd name="connsiteX5" fmla="*/ 0 w 442089"/>
              <a:gd name="connsiteY5" fmla="*/ 191469 h 389431"/>
              <a:gd name="connsiteX6" fmla="*/ 792 w 442089"/>
              <a:gd name="connsiteY6" fmla="*/ 191469 h 389431"/>
              <a:gd name="connsiteX7" fmla="*/ 792 w 442089"/>
              <a:gd name="connsiteY7" fmla="*/ 389431 h 389431"/>
              <a:gd name="connsiteX8" fmla="*/ 183348 w 442089"/>
              <a:gd name="connsiteY8" fmla="*/ 389431 h 389431"/>
              <a:gd name="connsiteX9" fmla="*/ 430434 w 442089"/>
              <a:gd name="connsiteY9" fmla="*/ 389431 h 389431"/>
              <a:gd name="connsiteX10" fmla="*/ 442089 w 442089"/>
              <a:gd name="connsiteY10" fmla="*/ 389431 h 3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089" h="389431">
                <a:moveTo>
                  <a:pt x="442089" y="0"/>
                </a:moveTo>
                <a:lnTo>
                  <a:pt x="183348" y="0"/>
                </a:lnTo>
                <a:lnTo>
                  <a:pt x="183348" y="1554"/>
                </a:lnTo>
                <a:lnTo>
                  <a:pt x="121313" y="13289"/>
                </a:lnTo>
                <a:cubicBezTo>
                  <a:pt x="56067" y="39017"/>
                  <a:pt x="8342" y="99528"/>
                  <a:pt x="985" y="171972"/>
                </a:cubicBezTo>
                <a:lnTo>
                  <a:pt x="0" y="191469"/>
                </a:lnTo>
                <a:lnTo>
                  <a:pt x="792" y="191469"/>
                </a:lnTo>
                <a:lnTo>
                  <a:pt x="792" y="389431"/>
                </a:lnTo>
                <a:lnTo>
                  <a:pt x="183348" y="389431"/>
                </a:lnTo>
                <a:lnTo>
                  <a:pt x="430434" y="389431"/>
                </a:lnTo>
                <a:lnTo>
                  <a:pt x="442089" y="3894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FF0493D-8EE0-C987-289F-27C0C23A8C2E}"/>
              </a:ext>
            </a:extLst>
          </p:cNvPr>
          <p:cNvSpPr txBox="1">
            <a:spLocks/>
          </p:cNvSpPr>
          <p:nvPr userDrawn="1"/>
        </p:nvSpPr>
        <p:spPr>
          <a:xfrm>
            <a:off x="-1" y="5913438"/>
            <a:ext cx="442913" cy="94456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2000" spc="0" baseline="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8410D2-ACAD-C045-8975-D3DE56CDDE72}" type="slidenum">
              <a:rPr lang="de-DE" sz="1000" b="0" i="0" smtClean="0">
                <a:solidFill>
                  <a:schemeClr val="bg1"/>
                </a:solidFill>
                <a:latin typeface="+mj-lt"/>
                <a:cs typeface="Poppins Light" pitchFamily="2" charset="77"/>
              </a:rPr>
              <a:pPr algn="ctr"/>
              <a:t>‹Nr.›</a:t>
            </a:fld>
            <a:endParaRPr lang="de-DE" sz="1000" b="0" i="0" dirty="0">
              <a:solidFill>
                <a:schemeClr val="bg1"/>
              </a:solidFill>
              <a:latin typeface="+mj-lt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423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eiß, Design enthält.&#10;&#10;KI-generierte Inhalte können fehlerhaft sein.">
            <a:extLst>
              <a:ext uri="{FF2B5EF4-FFF2-40B4-BE49-F238E27FC236}">
                <a16:creationId xmlns:a16="http://schemas.microsoft.com/office/drawing/2014/main" id="{F7BAEE6B-038B-36E9-689D-61DA2C2E5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17" t="746" r="617" b="22604"/>
          <a:stretch>
            <a:fillRect/>
          </a:stretch>
        </p:blipFill>
        <p:spPr>
          <a:xfrm>
            <a:off x="0" y="-279400"/>
            <a:ext cx="12192000" cy="61928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F9657A-64BD-EF19-4D79-AB665FF955FB}"/>
              </a:ext>
            </a:extLst>
          </p:cNvPr>
          <p:cNvSpPr txBox="1"/>
          <p:nvPr userDrawn="1"/>
        </p:nvSpPr>
        <p:spPr>
          <a:xfrm>
            <a:off x="803273" y="4436812"/>
            <a:ext cx="2569464" cy="12080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SzPct val="140000"/>
            </a:pPr>
            <a:r>
              <a:rPr lang="de-DE" sz="1200" b="1" dirty="0">
                <a:latin typeface="Poppins SemiBold" pitchFamily="2" charset="77"/>
                <a:cs typeface="Poppins SemiBold" pitchFamily="2" charset="77"/>
              </a:rPr>
              <a:t>Cross Consult GbR</a:t>
            </a:r>
            <a:endParaRPr lang="de-DE" sz="1200" b="1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SzPct val="140000"/>
            </a:pPr>
            <a:r>
              <a:rPr lang="de-DE" sz="1200" dirty="0">
                <a:latin typeface="Poppins Light" pitchFamily="2" charset="77"/>
                <a:cs typeface="Poppins Light" pitchFamily="2" charset="77"/>
              </a:rPr>
              <a:t>Bavariaring 43</a:t>
            </a:r>
            <a:br>
              <a:rPr lang="de-DE" sz="1200" dirty="0">
                <a:latin typeface="Poppins Light" pitchFamily="2" charset="77"/>
                <a:cs typeface="Poppins Light" pitchFamily="2" charset="77"/>
              </a:rPr>
            </a:br>
            <a:r>
              <a:rPr lang="de-DE" sz="1200" dirty="0">
                <a:latin typeface="Poppins Light" pitchFamily="2" charset="77"/>
                <a:cs typeface="Poppins Light" pitchFamily="2" charset="77"/>
              </a:rPr>
              <a:t>80336 München</a:t>
            </a:r>
          </a:p>
          <a:p>
            <a:pPr>
              <a:lnSpc>
                <a:spcPct val="110000"/>
              </a:lnSpc>
              <a:spcAft>
                <a:spcPts val="1200"/>
              </a:spcAft>
              <a:buSzPct val="140000"/>
            </a:pPr>
            <a:r>
              <a:rPr lang="de-DE" sz="1200" dirty="0">
                <a:latin typeface="Poppins Light" pitchFamily="2" charset="77"/>
                <a:cs typeface="Poppins Light" pitchFamily="2" charset="77"/>
              </a:rPr>
              <a:t>T: 0049 (0)89/452 05 26 – 0</a:t>
            </a:r>
          </a:p>
        </p:txBody>
      </p:sp>
    </p:spTree>
    <p:extLst>
      <p:ext uri="{BB962C8B-B14F-4D97-AF65-F5344CB8AC3E}">
        <p14:creationId xmlns:p14="http://schemas.microsoft.com/office/powerpoint/2010/main" val="416736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ross Mentoring_Münster Osnabr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 16">
            <a:extLst>
              <a:ext uri="{FF2B5EF4-FFF2-40B4-BE49-F238E27FC236}">
                <a16:creationId xmlns:a16="http://schemas.microsoft.com/office/drawing/2014/main" id="{0410BF50-D757-E378-E377-3DCAA9014A82}"/>
              </a:ext>
            </a:extLst>
          </p:cNvPr>
          <p:cNvSpPr/>
          <p:nvPr userDrawn="1"/>
        </p:nvSpPr>
        <p:spPr>
          <a:xfrm>
            <a:off x="442913" y="944563"/>
            <a:ext cx="11306175" cy="3708400"/>
          </a:xfrm>
          <a:custGeom>
            <a:avLst/>
            <a:gdLst>
              <a:gd name="connsiteX0" fmla="*/ 0 w 11306174"/>
              <a:gd name="connsiteY0" fmla="*/ 0 h 3708400"/>
              <a:gd name="connsiteX1" fmla="*/ 11306173 w 11306174"/>
              <a:gd name="connsiteY1" fmla="*/ 0 h 3708400"/>
              <a:gd name="connsiteX2" fmla="*/ 11306173 w 11306174"/>
              <a:gd name="connsiteY2" fmla="*/ 1476375 h 3708400"/>
              <a:gd name="connsiteX3" fmla="*/ 11306174 w 11306174"/>
              <a:gd name="connsiteY3" fmla="*/ 1476375 h 3708400"/>
              <a:gd name="connsiteX4" fmla="*/ 11295878 w 11306174"/>
              <a:gd name="connsiteY4" fmla="*/ 1680881 h 3708400"/>
              <a:gd name="connsiteX5" fmla="*/ 9270724 w 11306174"/>
              <a:gd name="connsiteY5" fmla="*/ 3699066 h 3708400"/>
              <a:gd name="connsiteX6" fmla="*/ 9074152 w 11306174"/>
              <a:gd name="connsiteY6" fmla="*/ 3708400 h 3708400"/>
              <a:gd name="connsiteX7" fmla="*/ 9074152 w 11306174"/>
              <a:gd name="connsiteY7" fmla="*/ 1476375 h 3708400"/>
              <a:gd name="connsiteX8" fmla="*/ 9074151 w 11306174"/>
              <a:gd name="connsiteY8" fmla="*/ 1476375 h 3708400"/>
              <a:gd name="connsiteX9" fmla="*/ 9074151 w 11306174"/>
              <a:gd name="connsiteY9" fmla="*/ 3708400 h 3708400"/>
              <a:gd name="connsiteX10" fmla="*/ 1 w 11306174"/>
              <a:gd name="connsiteY10" fmla="*/ 3708400 h 3708400"/>
              <a:gd name="connsiteX11" fmla="*/ 1 w 11306174"/>
              <a:gd name="connsiteY11" fmla="*/ 1476375 h 3708400"/>
              <a:gd name="connsiteX12" fmla="*/ 0 w 11306174"/>
              <a:gd name="connsiteY12" fmla="*/ 1476375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6174" h="3708400">
                <a:moveTo>
                  <a:pt x="0" y="0"/>
                </a:moveTo>
                <a:lnTo>
                  <a:pt x="11306173" y="0"/>
                </a:lnTo>
                <a:lnTo>
                  <a:pt x="11306173" y="1476375"/>
                </a:lnTo>
                <a:lnTo>
                  <a:pt x="11306174" y="1476375"/>
                </a:lnTo>
                <a:lnTo>
                  <a:pt x="11295878" y="1680881"/>
                </a:lnTo>
                <a:cubicBezTo>
                  <a:pt x="11187717" y="2749021"/>
                  <a:pt x="10337709" y="3597214"/>
                  <a:pt x="9270724" y="3699066"/>
                </a:cubicBezTo>
                <a:lnTo>
                  <a:pt x="9074152" y="3708400"/>
                </a:lnTo>
                <a:lnTo>
                  <a:pt x="9074152" y="1476375"/>
                </a:lnTo>
                <a:lnTo>
                  <a:pt x="9074151" y="1476375"/>
                </a:lnTo>
                <a:lnTo>
                  <a:pt x="9074151" y="3708400"/>
                </a:lnTo>
                <a:lnTo>
                  <a:pt x="1" y="3708400"/>
                </a:lnTo>
                <a:lnTo>
                  <a:pt x="1" y="1476375"/>
                </a:lnTo>
                <a:lnTo>
                  <a:pt x="0" y="147637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14" r="-414" b="-9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0D22C01-2432-D461-6F10-71A32B1012D6}"/>
              </a:ext>
            </a:extLst>
          </p:cNvPr>
          <p:cNvSpPr/>
          <p:nvPr userDrawn="1"/>
        </p:nvSpPr>
        <p:spPr>
          <a:xfrm>
            <a:off x="803274" y="3250760"/>
            <a:ext cx="4850179" cy="994398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A67EB7-98C5-8F2A-8D21-C33B99971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5210653"/>
            <a:ext cx="8473831" cy="53676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de-DE" dirty="0"/>
              <a:t>xx. Cross Mentoring Münster Osnabrück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A774DC2-D857-32F7-0A97-D2EEF058E564}"/>
              </a:ext>
            </a:extLst>
          </p:cNvPr>
          <p:cNvSpPr txBox="1">
            <a:spLocks/>
          </p:cNvSpPr>
          <p:nvPr userDrawn="1"/>
        </p:nvSpPr>
        <p:spPr>
          <a:xfrm>
            <a:off x="9966959" y="5502728"/>
            <a:ext cx="1456183" cy="320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Tx/>
              <a:buNone/>
              <a:tabLst/>
            </a:pPr>
            <a:r>
              <a:rPr lang="de-DE" sz="1900" dirty="0">
                <a:solidFill>
                  <a:schemeClr val="bg1"/>
                </a:solidFill>
                <a:latin typeface="+mn-lt"/>
              </a:rPr>
              <a:t>Standort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50BB321-41CC-6392-9909-A8CBD58D9C6B}"/>
              </a:ext>
            </a:extLst>
          </p:cNvPr>
          <p:cNvGrpSpPr/>
          <p:nvPr userDrawn="1"/>
        </p:nvGrpSpPr>
        <p:grpSpPr>
          <a:xfrm>
            <a:off x="9966959" y="5020013"/>
            <a:ext cx="1456183" cy="1456182"/>
            <a:chOff x="9966959" y="5082159"/>
            <a:chExt cx="1456183" cy="145618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242733-30DC-45EB-2ED9-7ECC5AC97F0F}"/>
                </a:ext>
              </a:extLst>
            </p:cNvPr>
            <p:cNvSpPr/>
            <p:nvPr/>
          </p:nvSpPr>
          <p:spPr>
            <a:xfrm>
              <a:off x="9966960" y="5082159"/>
              <a:ext cx="1456182" cy="145618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Textplatzhalter 2">
              <a:extLst>
                <a:ext uri="{FF2B5EF4-FFF2-40B4-BE49-F238E27FC236}">
                  <a16:creationId xmlns:a16="http://schemas.microsoft.com/office/drawing/2014/main" id="{99A8822B-C1B0-2D40-5CED-0646CE88AAB5}"/>
                </a:ext>
              </a:extLst>
            </p:cNvPr>
            <p:cNvSpPr txBox="1"/>
            <p:nvPr/>
          </p:nvSpPr>
          <p:spPr>
            <a:xfrm>
              <a:off x="9966959" y="5391876"/>
              <a:ext cx="1456183" cy="32010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00000"/>
                </a:lnSpc>
                <a:spcBef>
                  <a:spcPts val="0"/>
                </a:spcBef>
                <a:buFontTx/>
                <a:buNone/>
                <a:tabLst/>
              </a:pPr>
              <a:r>
                <a:rPr lang="de-DE" sz="1800" dirty="0">
                  <a:solidFill>
                    <a:schemeClr val="bg1"/>
                  </a:solidFill>
                  <a:latin typeface="+mn-lt"/>
                </a:rPr>
                <a:t>Standort</a:t>
              </a:r>
            </a:p>
          </p:txBody>
        </p:sp>
        <p:sp>
          <p:nvSpPr>
            <p:cNvPr id="14" name="Inhaltsplatzhalter 2">
              <a:extLst>
                <a:ext uri="{FF2B5EF4-FFF2-40B4-BE49-F238E27FC236}">
                  <a16:creationId xmlns:a16="http://schemas.microsoft.com/office/drawing/2014/main" id="{C6A9CB72-19B4-864F-4FF7-9E627ECB13C6}"/>
                </a:ext>
              </a:extLst>
            </p:cNvPr>
            <p:cNvSpPr txBox="1"/>
            <p:nvPr/>
          </p:nvSpPr>
          <p:spPr>
            <a:xfrm>
              <a:off x="9966959" y="5690994"/>
              <a:ext cx="1456183" cy="487230"/>
            </a:xfrm>
            <a:prstGeom prst="rect">
              <a:avLst/>
            </a:prstGeom>
          </p:spPr>
          <p:txBody>
            <a:bodyPr lIns="0" tIns="0" rIns="0" bIns="0"/>
            <a:lstStyle>
              <a:lvl1pPr marL="7938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tabLst/>
                <a:defRPr sz="18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2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79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700" dirty="0"/>
                <a:t>Münster/</a:t>
              </a:r>
              <a:br>
                <a:rPr lang="de-DE" sz="1700" dirty="0"/>
              </a:br>
              <a:r>
                <a:rPr lang="de-DE" sz="1700" dirty="0"/>
                <a:t>Osnabrück</a:t>
              </a:r>
            </a:p>
          </p:txBody>
        </p:sp>
      </p:grpSp>
      <p:sp>
        <p:nvSpPr>
          <p:cNvPr id="5" name="Textplatzhalter 18">
            <a:extLst>
              <a:ext uri="{FF2B5EF4-FFF2-40B4-BE49-F238E27FC236}">
                <a16:creationId xmlns:a16="http://schemas.microsoft.com/office/drawing/2014/main" id="{D0903377-DA8B-0E0B-5C7C-B11E60134C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844" y="5860144"/>
            <a:ext cx="7605558" cy="5367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b="0" i="0" baseline="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>
                <a:solidFill>
                  <a:schemeClr val="tx2"/>
                </a:solidFill>
                <a:latin typeface="+mj-lt"/>
              </a:rPr>
              <a:t>xx. Monat 202x</a:t>
            </a:r>
          </a:p>
        </p:txBody>
      </p:sp>
      <p:sp>
        <p:nvSpPr>
          <p:cNvPr id="7" name="Textplatzhalter 21">
            <a:extLst>
              <a:ext uri="{FF2B5EF4-FFF2-40B4-BE49-F238E27FC236}">
                <a16:creationId xmlns:a16="http://schemas.microsoft.com/office/drawing/2014/main" id="{65577703-286B-30FA-1BBF-9B28116D1D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2200" y="3429001"/>
            <a:ext cx="4525498" cy="3512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Programminformation</a:t>
            </a:r>
          </a:p>
        </p:txBody>
      </p:sp>
      <p:sp>
        <p:nvSpPr>
          <p:cNvPr id="15" name="Textplatzhalter 21">
            <a:extLst>
              <a:ext uri="{FF2B5EF4-FFF2-40B4-BE49-F238E27FC236}">
                <a16:creationId xmlns:a16="http://schemas.microsoft.com/office/drawing/2014/main" id="{A03EFC96-911E-38B8-7844-F0444FE32B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2200" y="3779813"/>
            <a:ext cx="4525498" cy="3512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für interessierte Unternehmen</a:t>
            </a:r>
          </a:p>
        </p:txBody>
      </p:sp>
      <p:sp>
        <p:nvSpPr>
          <p:cNvPr id="16" name="Textplatzhalter 21">
            <a:extLst>
              <a:ext uri="{FF2B5EF4-FFF2-40B4-BE49-F238E27FC236}">
                <a16:creationId xmlns:a16="http://schemas.microsoft.com/office/drawing/2014/main" id="{E9FCC45F-744C-85F4-7DD5-C8AF616643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2200" y="5860144"/>
            <a:ext cx="851508" cy="5367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Start:</a:t>
            </a:r>
          </a:p>
        </p:txBody>
      </p:sp>
    </p:spTree>
    <p:extLst>
      <p:ext uri="{BB962C8B-B14F-4D97-AF65-F5344CB8AC3E}">
        <p14:creationId xmlns:p14="http://schemas.microsoft.com/office/powerpoint/2010/main" val="276672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ross Mentoring_Fe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96E298A-FB1C-4444-F951-C5A00B8D77C4}"/>
              </a:ext>
            </a:extLst>
          </p:cNvPr>
          <p:cNvSpPr/>
          <p:nvPr userDrawn="1"/>
        </p:nvSpPr>
        <p:spPr>
          <a:xfrm>
            <a:off x="442913" y="944563"/>
            <a:ext cx="11306175" cy="3708400"/>
          </a:xfrm>
          <a:custGeom>
            <a:avLst/>
            <a:gdLst>
              <a:gd name="connsiteX0" fmla="*/ 0 w 11306174"/>
              <a:gd name="connsiteY0" fmla="*/ 0 h 3708400"/>
              <a:gd name="connsiteX1" fmla="*/ 11306173 w 11306174"/>
              <a:gd name="connsiteY1" fmla="*/ 0 h 3708400"/>
              <a:gd name="connsiteX2" fmla="*/ 11306173 w 11306174"/>
              <a:gd name="connsiteY2" fmla="*/ 1476375 h 3708400"/>
              <a:gd name="connsiteX3" fmla="*/ 11306174 w 11306174"/>
              <a:gd name="connsiteY3" fmla="*/ 1476375 h 3708400"/>
              <a:gd name="connsiteX4" fmla="*/ 11295878 w 11306174"/>
              <a:gd name="connsiteY4" fmla="*/ 1680881 h 3708400"/>
              <a:gd name="connsiteX5" fmla="*/ 9270724 w 11306174"/>
              <a:gd name="connsiteY5" fmla="*/ 3699066 h 3708400"/>
              <a:gd name="connsiteX6" fmla="*/ 9074152 w 11306174"/>
              <a:gd name="connsiteY6" fmla="*/ 3708400 h 3708400"/>
              <a:gd name="connsiteX7" fmla="*/ 9074152 w 11306174"/>
              <a:gd name="connsiteY7" fmla="*/ 1476375 h 3708400"/>
              <a:gd name="connsiteX8" fmla="*/ 9074151 w 11306174"/>
              <a:gd name="connsiteY8" fmla="*/ 1476375 h 3708400"/>
              <a:gd name="connsiteX9" fmla="*/ 9074151 w 11306174"/>
              <a:gd name="connsiteY9" fmla="*/ 3708400 h 3708400"/>
              <a:gd name="connsiteX10" fmla="*/ 1 w 11306174"/>
              <a:gd name="connsiteY10" fmla="*/ 3708400 h 3708400"/>
              <a:gd name="connsiteX11" fmla="*/ 1 w 11306174"/>
              <a:gd name="connsiteY11" fmla="*/ 1476375 h 3708400"/>
              <a:gd name="connsiteX12" fmla="*/ 0 w 11306174"/>
              <a:gd name="connsiteY12" fmla="*/ 1476375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6174" h="3708400">
                <a:moveTo>
                  <a:pt x="0" y="0"/>
                </a:moveTo>
                <a:lnTo>
                  <a:pt x="11306173" y="0"/>
                </a:lnTo>
                <a:lnTo>
                  <a:pt x="11306173" y="1476375"/>
                </a:lnTo>
                <a:lnTo>
                  <a:pt x="11306174" y="1476375"/>
                </a:lnTo>
                <a:lnTo>
                  <a:pt x="11295878" y="1680881"/>
                </a:lnTo>
                <a:cubicBezTo>
                  <a:pt x="11187717" y="2749021"/>
                  <a:pt x="10337709" y="3597214"/>
                  <a:pt x="9270724" y="3699066"/>
                </a:cubicBezTo>
                <a:lnTo>
                  <a:pt x="9074152" y="3708400"/>
                </a:lnTo>
                <a:lnTo>
                  <a:pt x="9074152" y="1476375"/>
                </a:lnTo>
                <a:lnTo>
                  <a:pt x="9074151" y="1476375"/>
                </a:lnTo>
                <a:lnTo>
                  <a:pt x="9074151" y="3708400"/>
                </a:lnTo>
                <a:lnTo>
                  <a:pt x="1" y="3708400"/>
                </a:lnTo>
                <a:lnTo>
                  <a:pt x="1" y="1476375"/>
                </a:lnTo>
                <a:lnTo>
                  <a:pt x="0" y="147637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14" r="-414" b="-9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885F1-7A95-BD59-5375-3ACCBCB257DD}"/>
              </a:ext>
            </a:extLst>
          </p:cNvPr>
          <p:cNvSpPr/>
          <p:nvPr userDrawn="1"/>
        </p:nvSpPr>
        <p:spPr>
          <a:xfrm>
            <a:off x="9966960" y="5020013"/>
            <a:ext cx="1456182" cy="14561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0D22C01-2432-D461-6F10-71A32B1012D6}"/>
              </a:ext>
            </a:extLst>
          </p:cNvPr>
          <p:cNvSpPr/>
          <p:nvPr userDrawn="1"/>
        </p:nvSpPr>
        <p:spPr>
          <a:xfrm>
            <a:off x="803274" y="3250760"/>
            <a:ext cx="4850179" cy="994398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A67EB7-98C5-8F2A-8D21-C33B99971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5210653"/>
            <a:ext cx="8473831" cy="53676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xx. Cross Mentoring Stadt</a:t>
            </a:r>
          </a:p>
        </p:txBody>
      </p:sp>
      <p:pic>
        <p:nvPicPr>
          <p:cNvPr id="13" name="Grafik 12" descr="Ein Bild, das Grafiken, Electric Blue (Farbe)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725F699F-C621-FBB3-C692-A236A444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462" y="5923063"/>
            <a:ext cx="508541" cy="36918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BA6216F-22E1-1EF7-4A59-C0B69D1266D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968204" y="5128643"/>
            <a:ext cx="1452802" cy="71629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ts val="2100"/>
              </a:lnSpc>
            </a:pPr>
            <a:r>
              <a:rPr lang="de-DE" sz="17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Female</a:t>
            </a:r>
            <a:br>
              <a:rPr lang="de-DE" sz="17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de-DE" sz="17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Leadership</a:t>
            </a:r>
          </a:p>
        </p:txBody>
      </p:sp>
      <p:sp>
        <p:nvSpPr>
          <p:cNvPr id="14" name="Textplatzhalter 21">
            <a:extLst>
              <a:ext uri="{FF2B5EF4-FFF2-40B4-BE49-F238E27FC236}">
                <a16:creationId xmlns:a16="http://schemas.microsoft.com/office/drawing/2014/main" id="{FCE5E680-CC12-933C-1669-23634366C3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2200" y="3429001"/>
            <a:ext cx="4525498" cy="3512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Programminformation</a:t>
            </a:r>
          </a:p>
        </p:txBody>
      </p:sp>
      <p:sp>
        <p:nvSpPr>
          <p:cNvPr id="15" name="Textplatzhalter 21">
            <a:extLst>
              <a:ext uri="{FF2B5EF4-FFF2-40B4-BE49-F238E27FC236}">
                <a16:creationId xmlns:a16="http://schemas.microsoft.com/office/drawing/2014/main" id="{BB87843B-BE5C-6E4E-8426-E6927804B7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2200" y="3779813"/>
            <a:ext cx="4525498" cy="3512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für interessierte Unternehmen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5211E0D9-3319-F870-1CCF-0E3B32C64C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5844" y="5860144"/>
            <a:ext cx="7605558" cy="5367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b="0" i="0" baseline="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 dirty="0">
                <a:solidFill>
                  <a:schemeClr val="tx2"/>
                </a:solidFill>
                <a:latin typeface="+mj-lt"/>
              </a:rPr>
              <a:t>xx. Monat 202x</a:t>
            </a:r>
          </a:p>
        </p:txBody>
      </p:sp>
      <p:sp>
        <p:nvSpPr>
          <p:cNvPr id="17" name="Textplatzhalter 21">
            <a:extLst>
              <a:ext uri="{FF2B5EF4-FFF2-40B4-BE49-F238E27FC236}">
                <a16:creationId xmlns:a16="http://schemas.microsoft.com/office/drawing/2014/main" id="{B9B7175A-BB06-CD4B-A600-674444A529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2200" y="5860144"/>
            <a:ext cx="851508" cy="536764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Start:</a:t>
            </a:r>
          </a:p>
        </p:txBody>
      </p:sp>
    </p:spTree>
    <p:extLst>
      <p:ext uri="{BB962C8B-B14F-4D97-AF65-F5344CB8AC3E}">
        <p14:creationId xmlns:p14="http://schemas.microsoft.com/office/powerpoint/2010/main" val="332623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Cross Mentoring2G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A67EB7-98C5-8F2A-8D21-C33B99971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200" y="5210653"/>
            <a:ext cx="8473831" cy="53676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Cross Mentoring2GROW 202x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F99772-48F4-5F75-9E2F-A61FEC83260C}"/>
              </a:ext>
            </a:extLst>
          </p:cNvPr>
          <p:cNvSpPr/>
          <p:nvPr userDrawn="1"/>
        </p:nvSpPr>
        <p:spPr>
          <a:xfrm>
            <a:off x="9966960" y="5020013"/>
            <a:ext cx="1456182" cy="14561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B65DE4C9-2CDF-1DC6-1F87-FBC1F3B911E0}"/>
              </a:ext>
            </a:extLst>
          </p:cNvPr>
          <p:cNvSpPr txBox="1">
            <a:spLocks/>
          </p:cNvSpPr>
          <p:nvPr userDrawn="1"/>
        </p:nvSpPr>
        <p:spPr>
          <a:xfrm>
            <a:off x="9966959" y="5394378"/>
            <a:ext cx="1456182" cy="7178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  <a:tabLst/>
            </a:pPr>
            <a:r>
              <a:rPr lang="de-DE" sz="2000" cap="none" spc="0" baseline="0" dirty="0">
                <a:solidFill>
                  <a:schemeClr val="bg1"/>
                </a:solidFill>
                <a:latin typeface="+mj-lt"/>
              </a:rPr>
              <a:t>online</a:t>
            </a:r>
            <a:endParaRPr lang="de-DE" sz="2000" cap="none" spc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platzhalter 18">
            <a:extLst>
              <a:ext uri="{FF2B5EF4-FFF2-40B4-BE49-F238E27FC236}">
                <a16:creationId xmlns:a16="http://schemas.microsoft.com/office/drawing/2014/main" id="{F5F64B19-2CBD-6574-8BD8-C081B7988D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200" y="5849220"/>
            <a:ext cx="8473831" cy="547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dirty="0">
                <a:solidFill>
                  <a:schemeClr val="tx2"/>
                </a:solidFill>
              </a:defRPr>
            </a:lvl1pPr>
          </a:lstStyle>
          <a:p>
            <a:r>
              <a:rPr lang="de-DE" dirty="0">
                <a:solidFill>
                  <a:schemeClr val="tx2"/>
                </a:solidFill>
              </a:rPr>
              <a:t>Gemeinsam. Online. Überall.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2FF0F371-62E7-23E9-C18A-E1451838CC74}"/>
              </a:ext>
            </a:extLst>
          </p:cNvPr>
          <p:cNvSpPr/>
          <p:nvPr userDrawn="1"/>
        </p:nvSpPr>
        <p:spPr>
          <a:xfrm>
            <a:off x="442913" y="944563"/>
            <a:ext cx="11306175" cy="3708400"/>
          </a:xfrm>
          <a:custGeom>
            <a:avLst/>
            <a:gdLst>
              <a:gd name="connsiteX0" fmla="*/ 0 w 11306174"/>
              <a:gd name="connsiteY0" fmla="*/ 0 h 3708400"/>
              <a:gd name="connsiteX1" fmla="*/ 11306173 w 11306174"/>
              <a:gd name="connsiteY1" fmla="*/ 0 h 3708400"/>
              <a:gd name="connsiteX2" fmla="*/ 11306173 w 11306174"/>
              <a:gd name="connsiteY2" fmla="*/ 1476375 h 3708400"/>
              <a:gd name="connsiteX3" fmla="*/ 11306174 w 11306174"/>
              <a:gd name="connsiteY3" fmla="*/ 1476375 h 3708400"/>
              <a:gd name="connsiteX4" fmla="*/ 11295878 w 11306174"/>
              <a:gd name="connsiteY4" fmla="*/ 1680881 h 3708400"/>
              <a:gd name="connsiteX5" fmla="*/ 9270724 w 11306174"/>
              <a:gd name="connsiteY5" fmla="*/ 3699066 h 3708400"/>
              <a:gd name="connsiteX6" fmla="*/ 9074152 w 11306174"/>
              <a:gd name="connsiteY6" fmla="*/ 3708400 h 3708400"/>
              <a:gd name="connsiteX7" fmla="*/ 9074152 w 11306174"/>
              <a:gd name="connsiteY7" fmla="*/ 1476375 h 3708400"/>
              <a:gd name="connsiteX8" fmla="*/ 9074151 w 11306174"/>
              <a:gd name="connsiteY8" fmla="*/ 1476375 h 3708400"/>
              <a:gd name="connsiteX9" fmla="*/ 9074151 w 11306174"/>
              <a:gd name="connsiteY9" fmla="*/ 3708400 h 3708400"/>
              <a:gd name="connsiteX10" fmla="*/ 1 w 11306174"/>
              <a:gd name="connsiteY10" fmla="*/ 3708400 h 3708400"/>
              <a:gd name="connsiteX11" fmla="*/ 1 w 11306174"/>
              <a:gd name="connsiteY11" fmla="*/ 1476375 h 3708400"/>
              <a:gd name="connsiteX12" fmla="*/ 0 w 11306174"/>
              <a:gd name="connsiteY12" fmla="*/ 1476375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6174" h="3708400">
                <a:moveTo>
                  <a:pt x="0" y="0"/>
                </a:moveTo>
                <a:lnTo>
                  <a:pt x="11306173" y="0"/>
                </a:lnTo>
                <a:lnTo>
                  <a:pt x="11306173" y="1476375"/>
                </a:lnTo>
                <a:lnTo>
                  <a:pt x="11306174" y="1476375"/>
                </a:lnTo>
                <a:lnTo>
                  <a:pt x="11295878" y="1680881"/>
                </a:lnTo>
                <a:cubicBezTo>
                  <a:pt x="11187717" y="2749021"/>
                  <a:pt x="10337709" y="3597214"/>
                  <a:pt x="9270724" y="3699066"/>
                </a:cubicBezTo>
                <a:lnTo>
                  <a:pt x="9074152" y="3708400"/>
                </a:lnTo>
                <a:lnTo>
                  <a:pt x="9074152" y="1476375"/>
                </a:lnTo>
                <a:lnTo>
                  <a:pt x="9074151" y="1476375"/>
                </a:lnTo>
                <a:lnTo>
                  <a:pt x="9074151" y="3708400"/>
                </a:lnTo>
                <a:lnTo>
                  <a:pt x="1" y="3708400"/>
                </a:lnTo>
                <a:lnTo>
                  <a:pt x="1" y="1476375"/>
                </a:lnTo>
                <a:lnTo>
                  <a:pt x="0" y="147637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414" r="-414" b="-9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89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3" y="1304924"/>
            <a:ext cx="6766369" cy="4608514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B62B55B9-C956-3195-0632-5F91BF684966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8DD23A6B-0F32-2554-9CD2-2AFC8865E4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3273" y="5913439"/>
            <a:ext cx="7685271" cy="944560"/>
          </a:xfrm>
        </p:spPr>
        <p:txBody>
          <a:bodyPr/>
          <a:lstStyle/>
          <a:p>
            <a:r>
              <a:rPr lang="de-DE"/>
              <a:t>Cross Mentoring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AC4665F9-4905-2A3A-74F4-EBA909062F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23199" y="1304924"/>
            <a:ext cx="3925887" cy="254018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85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und Fond mitt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25D622D-7E5B-B004-290F-483DBEC4CD28}"/>
              </a:ext>
            </a:extLst>
          </p:cNvPr>
          <p:cNvSpPr/>
          <p:nvPr userDrawn="1"/>
        </p:nvSpPr>
        <p:spPr>
          <a:xfrm>
            <a:off x="0" y="1304925"/>
            <a:ext cx="12192000" cy="4608513"/>
          </a:xfrm>
          <a:prstGeom prst="rect">
            <a:avLst/>
          </a:prstGeom>
          <a:solidFill>
            <a:srgbClr val="C7D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3" y="1628775"/>
            <a:ext cx="6766369" cy="4000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0A3A6F36-E288-602D-B456-177F97E4CE3C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2F72556-B40E-1783-1CAD-ED28A3492B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4324" y="1624985"/>
            <a:ext cx="3814763" cy="254018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131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und Fond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B8E5E5E-C44B-4686-B9EE-7DE3D4329A8D}"/>
              </a:ext>
            </a:extLst>
          </p:cNvPr>
          <p:cNvSpPr/>
          <p:nvPr userDrawn="1"/>
        </p:nvSpPr>
        <p:spPr>
          <a:xfrm>
            <a:off x="-6415" y="1304925"/>
            <a:ext cx="12198415" cy="4608510"/>
          </a:xfrm>
          <a:prstGeom prst="rect">
            <a:avLst/>
          </a:prstGeom>
          <a:solidFill>
            <a:srgbClr val="DFE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3" y="1628775"/>
            <a:ext cx="6766369" cy="4000500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5B95C90E-C56E-B584-EE80-584E4B27BE9E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Bildplatzhalter 10">
            <a:extLst>
              <a:ext uri="{FF2B5EF4-FFF2-40B4-BE49-F238E27FC236}">
                <a16:creationId xmlns:a16="http://schemas.microsoft.com/office/drawing/2014/main" id="{75BED26C-06D3-19C4-61AE-A0E324D121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34324" y="1624985"/>
            <a:ext cx="3814763" cy="254018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21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lder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9">
            <a:extLst>
              <a:ext uri="{FF2B5EF4-FFF2-40B4-BE49-F238E27FC236}">
                <a16:creationId xmlns:a16="http://schemas.microsoft.com/office/drawing/2014/main" id="{5CFF6E88-52F7-2271-1981-996B3CA9D582}"/>
              </a:ext>
            </a:extLst>
          </p:cNvPr>
          <p:cNvSpPr/>
          <p:nvPr userDrawn="1"/>
        </p:nvSpPr>
        <p:spPr>
          <a:xfrm>
            <a:off x="436089" y="1304927"/>
            <a:ext cx="5480524" cy="4626229"/>
          </a:xfrm>
          <a:custGeom>
            <a:avLst/>
            <a:gdLst>
              <a:gd name="connsiteX0" fmla="*/ 0 w 5480524"/>
              <a:gd name="connsiteY0" fmla="*/ 0 h 4626229"/>
              <a:gd name="connsiteX1" fmla="*/ 5480524 w 5480524"/>
              <a:gd name="connsiteY1" fmla="*/ 0 h 4626229"/>
              <a:gd name="connsiteX2" fmla="*/ 5480524 w 5480524"/>
              <a:gd name="connsiteY2" fmla="*/ 3546729 h 4626229"/>
              <a:gd name="connsiteX3" fmla="*/ 5480499 w 5480524"/>
              <a:gd name="connsiteY3" fmla="*/ 3546729 h 4626229"/>
              <a:gd name="connsiteX4" fmla="*/ 5474948 w 5480524"/>
              <a:gd name="connsiteY4" fmla="*/ 3656653 h 4626229"/>
              <a:gd name="connsiteX5" fmla="*/ 4400524 w 5480524"/>
              <a:gd name="connsiteY5" fmla="*/ 4626229 h 4626229"/>
              <a:gd name="connsiteX6" fmla="*/ 4399436 w 5480524"/>
              <a:gd name="connsiteY6" fmla="*/ 4626178 h 4626229"/>
              <a:gd name="connsiteX7" fmla="*/ 4399436 w 5480524"/>
              <a:gd name="connsiteY7" fmla="*/ 4626229 h 4626229"/>
              <a:gd name="connsiteX8" fmla="*/ 0 w 5480524"/>
              <a:gd name="connsiteY8" fmla="*/ 4626229 h 46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0524" h="4626229">
                <a:moveTo>
                  <a:pt x="0" y="0"/>
                </a:moveTo>
                <a:lnTo>
                  <a:pt x="5480524" y="0"/>
                </a:lnTo>
                <a:lnTo>
                  <a:pt x="5480524" y="3546729"/>
                </a:lnTo>
                <a:lnTo>
                  <a:pt x="5480499" y="3546729"/>
                </a:lnTo>
                <a:lnTo>
                  <a:pt x="5474948" y="3656653"/>
                </a:lnTo>
                <a:cubicBezTo>
                  <a:pt x="5419642" y="4201250"/>
                  <a:pt x="4959713" y="4626229"/>
                  <a:pt x="4400524" y="4626229"/>
                </a:cubicBezTo>
                <a:lnTo>
                  <a:pt x="4399436" y="4626178"/>
                </a:lnTo>
                <a:lnTo>
                  <a:pt x="4399436" y="4626229"/>
                </a:lnTo>
                <a:lnTo>
                  <a:pt x="0" y="4626229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4310063C-831E-1CB8-E0BB-B2A4BC333AAD}"/>
              </a:ext>
            </a:extLst>
          </p:cNvPr>
          <p:cNvSpPr/>
          <p:nvPr userDrawn="1"/>
        </p:nvSpPr>
        <p:spPr>
          <a:xfrm flipH="1">
            <a:off x="6283797" y="1304927"/>
            <a:ext cx="5480524" cy="4626229"/>
          </a:xfrm>
          <a:custGeom>
            <a:avLst/>
            <a:gdLst>
              <a:gd name="connsiteX0" fmla="*/ 0 w 5480524"/>
              <a:gd name="connsiteY0" fmla="*/ 0 h 4626229"/>
              <a:gd name="connsiteX1" fmla="*/ 5480524 w 5480524"/>
              <a:gd name="connsiteY1" fmla="*/ 0 h 4626229"/>
              <a:gd name="connsiteX2" fmla="*/ 5480524 w 5480524"/>
              <a:gd name="connsiteY2" fmla="*/ 3546729 h 4626229"/>
              <a:gd name="connsiteX3" fmla="*/ 5480499 w 5480524"/>
              <a:gd name="connsiteY3" fmla="*/ 3546729 h 4626229"/>
              <a:gd name="connsiteX4" fmla="*/ 5474948 w 5480524"/>
              <a:gd name="connsiteY4" fmla="*/ 3656653 h 4626229"/>
              <a:gd name="connsiteX5" fmla="*/ 4400524 w 5480524"/>
              <a:gd name="connsiteY5" fmla="*/ 4626229 h 4626229"/>
              <a:gd name="connsiteX6" fmla="*/ 4399436 w 5480524"/>
              <a:gd name="connsiteY6" fmla="*/ 4626178 h 4626229"/>
              <a:gd name="connsiteX7" fmla="*/ 4399436 w 5480524"/>
              <a:gd name="connsiteY7" fmla="*/ 4626229 h 4626229"/>
              <a:gd name="connsiteX8" fmla="*/ 0 w 5480524"/>
              <a:gd name="connsiteY8" fmla="*/ 4626229 h 46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0524" h="4626229">
                <a:moveTo>
                  <a:pt x="0" y="0"/>
                </a:moveTo>
                <a:lnTo>
                  <a:pt x="5480524" y="0"/>
                </a:lnTo>
                <a:lnTo>
                  <a:pt x="5480524" y="3546729"/>
                </a:lnTo>
                <a:lnTo>
                  <a:pt x="5480499" y="3546729"/>
                </a:lnTo>
                <a:lnTo>
                  <a:pt x="5474948" y="3656653"/>
                </a:lnTo>
                <a:cubicBezTo>
                  <a:pt x="5419642" y="4201250"/>
                  <a:pt x="4959713" y="4626229"/>
                  <a:pt x="4400524" y="4626229"/>
                </a:cubicBezTo>
                <a:lnTo>
                  <a:pt x="4399436" y="4626178"/>
                </a:lnTo>
                <a:lnTo>
                  <a:pt x="4399436" y="4626229"/>
                </a:lnTo>
                <a:lnTo>
                  <a:pt x="0" y="4626229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1668942"/>
            <a:ext cx="4778919" cy="388048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DD7F889-C5D4-A0AF-D3C8-C88A9D2A74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35750" y="1668942"/>
            <a:ext cx="4778919" cy="388048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1BADFE4F-7666-2964-EB29-AB1F706BA514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977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41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elder weiß auf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B20A5C2-2B9E-EA39-0486-A74C1E7833D8}"/>
              </a:ext>
            </a:extLst>
          </p:cNvPr>
          <p:cNvSpPr/>
          <p:nvPr userDrawn="1"/>
        </p:nvSpPr>
        <p:spPr>
          <a:xfrm>
            <a:off x="0" y="1"/>
            <a:ext cx="12192000" cy="5913438"/>
          </a:xfrm>
          <a:prstGeom prst="rect">
            <a:avLst/>
          </a:prstGeom>
          <a:solidFill>
            <a:srgbClr val="DFE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5D580E2C-152E-7F07-C0F7-9B4D71ABE1D2}"/>
              </a:ext>
            </a:extLst>
          </p:cNvPr>
          <p:cNvSpPr/>
          <p:nvPr userDrawn="1"/>
        </p:nvSpPr>
        <p:spPr>
          <a:xfrm>
            <a:off x="436089" y="1304925"/>
            <a:ext cx="5480524" cy="4277885"/>
          </a:xfrm>
          <a:custGeom>
            <a:avLst/>
            <a:gdLst>
              <a:gd name="connsiteX0" fmla="*/ 0 w 5480524"/>
              <a:gd name="connsiteY0" fmla="*/ 0 h 4277885"/>
              <a:gd name="connsiteX1" fmla="*/ 5480524 w 5480524"/>
              <a:gd name="connsiteY1" fmla="*/ 0 h 4277885"/>
              <a:gd name="connsiteX2" fmla="*/ 5480524 w 5480524"/>
              <a:gd name="connsiteY2" fmla="*/ 3198385 h 4277885"/>
              <a:gd name="connsiteX3" fmla="*/ 5480499 w 5480524"/>
              <a:gd name="connsiteY3" fmla="*/ 3198385 h 4277885"/>
              <a:gd name="connsiteX4" fmla="*/ 5474948 w 5480524"/>
              <a:gd name="connsiteY4" fmla="*/ 3308309 h 4277885"/>
              <a:gd name="connsiteX5" fmla="*/ 4400524 w 5480524"/>
              <a:gd name="connsiteY5" fmla="*/ 4277885 h 4277885"/>
              <a:gd name="connsiteX6" fmla="*/ 4399436 w 5480524"/>
              <a:gd name="connsiteY6" fmla="*/ 4277834 h 4277885"/>
              <a:gd name="connsiteX7" fmla="*/ 4399436 w 5480524"/>
              <a:gd name="connsiteY7" fmla="*/ 4277885 h 4277885"/>
              <a:gd name="connsiteX8" fmla="*/ 0 w 5480524"/>
              <a:gd name="connsiteY8" fmla="*/ 4277885 h 427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0524" h="4277885">
                <a:moveTo>
                  <a:pt x="0" y="0"/>
                </a:moveTo>
                <a:lnTo>
                  <a:pt x="5480524" y="0"/>
                </a:lnTo>
                <a:lnTo>
                  <a:pt x="5480524" y="3198385"/>
                </a:lnTo>
                <a:lnTo>
                  <a:pt x="5480499" y="3198385"/>
                </a:lnTo>
                <a:lnTo>
                  <a:pt x="5474948" y="3308309"/>
                </a:lnTo>
                <a:cubicBezTo>
                  <a:pt x="5419642" y="3852906"/>
                  <a:pt x="4959714" y="4277885"/>
                  <a:pt x="4400524" y="4277885"/>
                </a:cubicBezTo>
                <a:lnTo>
                  <a:pt x="4399436" y="4277834"/>
                </a:lnTo>
                <a:lnTo>
                  <a:pt x="4399436" y="4277885"/>
                </a:lnTo>
                <a:lnTo>
                  <a:pt x="0" y="4277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9CE8D449-0E2C-68BD-C92F-CA4BCCBCA44B}"/>
              </a:ext>
            </a:extLst>
          </p:cNvPr>
          <p:cNvSpPr/>
          <p:nvPr userDrawn="1"/>
        </p:nvSpPr>
        <p:spPr>
          <a:xfrm flipH="1">
            <a:off x="6283797" y="1304926"/>
            <a:ext cx="5480524" cy="4277884"/>
          </a:xfrm>
          <a:custGeom>
            <a:avLst/>
            <a:gdLst>
              <a:gd name="connsiteX0" fmla="*/ 5480524 w 5480524"/>
              <a:gd name="connsiteY0" fmla="*/ 0 h 4277884"/>
              <a:gd name="connsiteX1" fmla="*/ 0 w 5480524"/>
              <a:gd name="connsiteY1" fmla="*/ 0 h 4277884"/>
              <a:gd name="connsiteX2" fmla="*/ 0 w 5480524"/>
              <a:gd name="connsiteY2" fmla="*/ 4277884 h 4277884"/>
              <a:gd name="connsiteX3" fmla="*/ 4399436 w 5480524"/>
              <a:gd name="connsiteY3" fmla="*/ 4277884 h 4277884"/>
              <a:gd name="connsiteX4" fmla="*/ 4399436 w 5480524"/>
              <a:gd name="connsiteY4" fmla="*/ 4277833 h 4277884"/>
              <a:gd name="connsiteX5" fmla="*/ 4400524 w 5480524"/>
              <a:gd name="connsiteY5" fmla="*/ 4277884 h 4277884"/>
              <a:gd name="connsiteX6" fmla="*/ 5474948 w 5480524"/>
              <a:gd name="connsiteY6" fmla="*/ 3308308 h 4277884"/>
              <a:gd name="connsiteX7" fmla="*/ 5480499 w 5480524"/>
              <a:gd name="connsiteY7" fmla="*/ 3198384 h 4277884"/>
              <a:gd name="connsiteX8" fmla="*/ 5480524 w 5480524"/>
              <a:gd name="connsiteY8" fmla="*/ 3198384 h 427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0524" h="4277884">
                <a:moveTo>
                  <a:pt x="5480524" y="0"/>
                </a:moveTo>
                <a:lnTo>
                  <a:pt x="0" y="0"/>
                </a:lnTo>
                <a:lnTo>
                  <a:pt x="0" y="4277884"/>
                </a:lnTo>
                <a:lnTo>
                  <a:pt x="4399436" y="4277884"/>
                </a:lnTo>
                <a:lnTo>
                  <a:pt x="4399436" y="4277833"/>
                </a:lnTo>
                <a:lnTo>
                  <a:pt x="4400524" y="4277884"/>
                </a:lnTo>
                <a:cubicBezTo>
                  <a:pt x="4959713" y="4277884"/>
                  <a:pt x="5419642" y="3852905"/>
                  <a:pt x="5474948" y="3308308"/>
                </a:cubicBezTo>
                <a:lnTo>
                  <a:pt x="5480499" y="3198384"/>
                </a:lnTo>
                <a:lnTo>
                  <a:pt x="5480524" y="31983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C417B7-BA7F-E179-1737-302FD453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E9D5ED-9040-43A2-244F-864623DE0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EF3CF3-C321-A602-AE17-B45D63C5B9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1668942"/>
            <a:ext cx="4778919" cy="358232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DD7F889-C5D4-A0AF-D3C8-C88A9D2A74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35750" y="1668942"/>
            <a:ext cx="4778919" cy="358232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A26DA54C-A186-012C-FA8F-4200B5C2294F}"/>
              </a:ext>
            </a:extLst>
          </p:cNvPr>
          <p:cNvCxnSpPr/>
          <p:nvPr userDrawn="1"/>
        </p:nvCxnSpPr>
        <p:spPr>
          <a:xfrm>
            <a:off x="425422" y="365802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9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35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hrift, Grafiken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03F2F5B0-B5CD-BE73-14F9-DED7137D92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7332" t="34339" r="8079" b="29905"/>
          <a:stretch>
            <a:fillRect/>
          </a:stretch>
        </p:blipFill>
        <p:spPr>
          <a:xfrm>
            <a:off x="749808" y="205213"/>
            <a:ext cx="2569464" cy="614323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7976DD1A-9B16-59F4-DCCA-ABB87390EA7E}"/>
              </a:ext>
            </a:extLst>
          </p:cNvPr>
          <p:cNvCxnSpPr/>
          <p:nvPr userDrawn="1"/>
        </p:nvCxnSpPr>
        <p:spPr>
          <a:xfrm>
            <a:off x="442913" y="5031863"/>
            <a:ext cx="128095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10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  <p:sldLayoutId id="214748365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orient="horz" pos="595" userDrawn="1">
          <p15:clr>
            <a:srgbClr val="F26B43"/>
          </p15:clr>
        </p15:guide>
        <p15:guide id="7" pos="506" userDrawn="1">
          <p15:clr>
            <a:srgbClr val="F26B43"/>
          </p15:clr>
        </p15:guide>
        <p15:guide id="8" pos="688" userDrawn="1">
          <p15:clr>
            <a:srgbClr val="F26B43"/>
          </p15:clr>
        </p15:guide>
        <p15:guide id="9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>
            <a:extLst>
              <a:ext uri="{FF2B5EF4-FFF2-40B4-BE49-F238E27FC236}">
                <a16:creationId xmlns:a16="http://schemas.microsoft.com/office/drawing/2014/main" id="{5D10EBFF-EC18-04AB-89EE-F89DA9F10C7D}"/>
              </a:ext>
            </a:extLst>
          </p:cNvPr>
          <p:cNvSpPr/>
          <p:nvPr userDrawn="1"/>
        </p:nvSpPr>
        <p:spPr>
          <a:xfrm flipH="1">
            <a:off x="0" y="6185226"/>
            <a:ext cx="442089" cy="389431"/>
          </a:xfrm>
          <a:custGeom>
            <a:avLst/>
            <a:gdLst>
              <a:gd name="connsiteX0" fmla="*/ 442089 w 442089"/>
              <a:gd name="connsiteY0" fmla="*/ 0 h 389431"/>
              <a:gd name="connsiteX1" fmla="*/ 183348 w 442089"/>
              <a:gd name="connsiteY1" fmla="*/ 0 h 389431"/>
              <a:gd name="connsiteX2" fmla="*/ 183348 w 442089"/>
              <a:gd name="connsiteY2" fmla="*/ 1554 h 389431"/>
              <a:gd name="connsiteX3" fmla="*/ 121313 w 442089"/>
              <a:gd name="connsiteY3" fmla="*/ 13289 h 389431"/>
              <a:gd name="connsiteX4" fmla="*/ 985 w 442089"/>
              <a:gd name="connsiteY4" fmla="*/ 171972 h 389431"/>
              <a:gd name="connsiteX5" fmla="*/ 0 w 442089"/>
              <a:gd name="connsiteY5" fmla="*/ 191469 h 389431"/>
              <a:gd name="connsiteX6" fmla="*/ 792 w 442089"/>
              <a:gd name="connsiteY6" fmla="*/ 191469 h 389431"/>
              <a:gd name="connsiteX7" fmla="*/ 792 w 442089"/>
              <a:gd name="connsiteY7" fmla="*/ 389431 h 389431"/>
              <a:gd name="connsiteX8" fmla="*/ 183348 w 442089"/>
              <a:gd name="connsiteY8" fmla="*/ 389431 h 389431"/>
              <a:gd name="connsiteX9" fmla="*/ 430434 w 442089"/>
              <a:gd name="connsiteY9" fmla="*/ 389431 h 389431"/>
              <a:gd name="connsiteX10" fmla="*/ 442089 w 442089"/>
              <a:gd name="connsiteY10" fmla="*/ 389431 h 3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089" h="389431">
                <a:moveTo>
                  <a:pt x="442089" y="0"/>
                </a:moveTo>
                <a:lnTo>
                  <a:pt x="183348" y="0"/>
                </a:lnTo>
                <a:lnTo>
                  <a:pt x="183348" y="1554"/>
                </a:lnTo>
                <a:lnTo>
                  <a:pt x="121313" y="13289"/>
                </a:lnTo>
                <a:cubicBezTo>
                  <a:pt x="56067" y="39017"/>
                  <a:pt x="8342" y="99528"/>
                  <a:pt x="985" y="171972"/>
                </a:cubicBezTo>
                <a:lnTo>
                  <a:pt x="0" y="191469"/>
                </a:lnTo>
                <a:lnTo>
                  <a:pt x="792" y="191469"/>
                </a:lnTo>
                <a:lnTo>
                  <a:pt x="792" y="389431"/>
                </a:lnTo>
                <a:lnTo>
                  <a:pt x="183348" y="389431"/>
                </a:lnTo>
                <a:lnTo>
                  <a:pt x="430434" y="389431"/>
                </a:lnTo>
                <a:lnTo>
                  <a:pt x="442089" y="3894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84A2AC1-4E5C-6238-38BA-6CF3AC2A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441331"/>
            <a:ext cx="10945813" cy="5032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829ABF-D3D0-0888-63CF-C82966D3F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1304925"/>
            <a:ext cx="10945813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 descr="Ein Bild, das Schrift, Grafiken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B9A46947-AB9C-AA35-431B-8219032E0C2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7332" t="34339" r="8079" b="29905"/>
          <a:stretch>
            <a:fillRect/>
          </a:stretch>
        </p:blipFill>
        <p:spPr>
          <a:xfrm>
            <a:off x="9964335" y="6188225"/>
            <a:ext cx="1811242" cy="433043"/>
          </a:xfrm>
          <a:prstGeom prst="rect">
            <a:avLst/>
          </a:prstGeom>
        </p:spPr>
      </p:pic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8B0F15E8-E664-5FD9-FE93-D984C267E3F8}"/>
              </a:ext>
            </a:extLst>
          </p:cNvPr>
          <p:cNvSpPr txBox="1">
            <a:spLocks/>
          </p:cNvSpPr>
          <p:nvPr userDrawn="1"/>
        </p:nvSpPr>
        <p:spPr>
          <a:xfrm>
            <a:off x="-1" y="5913438"/>
            <a:ext cx="442913" cy="94456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2000" spc="0" baseline="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8410D2-ACAD-C045-8975-D3DE56CDDE72}" type="slidenum">
              <a:rPr lang="de-DE" sz="1000" b="0" i="0" smtClean="0">
                <a:solidFill>
                  <a:schemeClr val="bg1"/>
                </a:solidFill>
                <a:latin typeface="+mj-lt"/>
                <a:cs typeface="Poppins Light" pitchFamily="2" charset="77"/>
              </a:rPr>
              <a:pPr algn="ctr"/>
              <a:t>‹Nr.›</a:t>
            </a:fld>
            <a:endParaRPr lang="de-DE" sz="1000" b="0" i="0" dirty="0">
              <a:solidFill>
                <a:schemeClr val="bg1"/>
              </a:solidFill>
              <a:latin typeface="+mj-lt"/>
              <a:cs typeface="Poppins Light" pitchFamily="2" charset="77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09224E-5C30-07D9-3304-DC854C9CB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273" y="5913439"/>
            <a:ext cx="7685271" cy="94456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Cross Mentoring</a:t>
            </a:r>
          </a:p>
        </p:txBody>
      </p:sp>
    </p:spTree>
    <p:extLst>
      <p:ext uri="{BB962C8B-B14F-4D97-AF65-F5344CB8AC3E}">
        <p14:creationId xmlns:p14="http://schemas.microsoft.com/office/powerpoint/2010/main" val="10711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5" r:id="rId3"/>
    <p:sldLayoutId id="2147483667" r:id="rId4"/>
    <p:sldLayoutId id="2147483668" r:id="rId5"/>
    <p:sldLayoutId id="2147483669" r:id="rId6"/>
    <p:sldLayoutId id="2147483673" r:id="rId7"/>
    <p:sldLayoutId id="2147483674" r:id="rId8"/>
    <p:sldLayoutId id="2147483680" r:id="rId9"/>
    <p:sldLayoutId id="2147483677" r:id="rId10"/>
    <p:sldLayoutId id="2147483672" r:id="rId11"/>
    <p:sldLayoutId id="214748367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tabLst/>
        <a:defRPr sz="1500" kern="120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390013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SzPct val="140000"/>
        <a:buFontTx/>
        <a:buBlip>
          <a:blip r:embed="rId15"/>
        </a:buBlip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674688" indent="220663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orient="horz" pos="595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279" userDrawn="1">
          <p15:clr>
            <a:srgbClr val="F26B43"/>
          </p15:clr>
        </p15:guide>
        <p15:guide id="7" pos="7401" userDrawn="1">
          <p15:clr>
            <a:srgbClr val="F26B43"/>
          </p15:clr>
        </p15:guide>
        <p15:guide id="8" pos="506" userDrawn="1">
          <p15:clr>
            <a:srgbClr val="F26B43"/>
          </p15:clr>
        </p15:guide>
        <p15:guide id="9" orient="horz" pos="3725" userDrawn="1">
          <p15:clr>
            <a:srgbClr val="F26B43"/>
          </p15:clr>
        </p15:guide>
        <p15:guide id="10" orient="horz" pos="82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>
            <a:extLst>
              <a:ext uri="{FF2B5EF4-FFF2-40B4-BE49-F238E27FC236}">
                <a16:creationId xmlns:a16="http://schemas.microsoft.com/office/drawing/2014/main" id="{5D10EBFF-EC18-04AB-89EE-F89DA9F10C7D}"/>
              </a:ext>
            </a:extLst>
          </p:cNvPr>
          <p:cNvSpPr/>
          <p:nvPr userDrawn="1"/>
        </p:nvSpPr>
        <p:spPr>
          <a:xfrm flipH="1">
            <a:off x="0" y="6185226"/>
            <a:ext cx="442089" cy="389431"/>
          </a:xfrm>
          <a:custGeom>
            <a:avLst/>
            <a:gdLst>
              <a:gd name="connsiteX0" fmla="*/ 442089 w 442089"/>
              <a:gd name="connsiteY0" fmla="*/ 0 h 389431"/>
              <a:gd name="connsiteX1" fmla="*/ 183348 w 442089"/>
              <a:gd name="connsiteY1" fmla="*/ 0 h 389431"/>
              <a:gd name="connsiteX2" fmla="*/ 183348 w 442089"/>
              <a:gd name="connsiteY2" fmla="*/ 1554 h 389431"/>
              <a:gd name="connsiteX3" fmla="*/ 121313 w 442089"/>
              <a:gd name="connsiteY3" fmla="*/ 13289 h 389431"/>
              <a:gd name="connsiteX4" fmla="*/ 985 w 442089"/>
              <a:gd name="connsiteY4" fmla="*/ 171972 h 389431"/>
              <a:gd name="connsiteX5" fmla="*/ 0 w 442089"/>
              <a:gd name="connsiteY5" fmla="*/ 191469 h 389431"/>
              <a:gd name="connsiteX6" fmla="*/ 792 w 442089"/>
              <a:gd name="connsiteY6" fmla="*/ 191469 h 389431"/>
              <a:gd name="connsiteX7" fmla="*/ 792 w 442089"/>
              <a:gd name="connsiteY7" fmla="*/ 389431 h 389431"/>
              <a:gd name="connsiteX8" fmla="*/ 183348 w 442089"/>
              <a:gd name="connsiteY8" fmla="*/ 389431 h 389431"/>
              <a:gd name="connsiteX9" fmla="*/ 430434 w 442089"/>
              <a:gd name="connsiteY9" fmla="*/ 389431 h 389431"/>
              <a:gd name="connsiteX10" fmla="*/ 442089 w 442089"/>
              <a:gd name="connsiteY10" fmla="*/ 389431 h 3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089" h="389431">
                <a:moveTo>
                  <a:pt x="442089" y="0"/>
                </a:moveTo>
                <a:lnTo>
                  <a:pt x="183348" y="0"/>
                </a:lnTo>
                <a:lnTo>
                  <a:pt x="183348" y="1554"/>
                </a:lnTo>
                <a:lnTo>
                  <a:pt x="121313" y="13289"/>
                </a:lnTo>
                <a:cubicBezTo>
                  <a:pt x="56067" y="39017"/>
                  <a:pt x="8342" y="99528"/>
                  <a:pt x="985" y="171972"/>
                </a:cubicBezTo>
                <a:lnTo>
                  <a:pt x="0" y="191469"/>
                </a:lnTo>
                <a:lnTo>
                  <a:pt x="792" y="191469"/>
                </a:lnTo>
                <a:lnTo>
                  <a:pt x="792" y="389431"/>
                </a:lnTo>
                <a:lnTo>
                  <a:pt x="183348" y="389431"/>
                </a:lnTo>
                <a:lnTo>
                  <a:pt x="430434" y="389431"/>
                </a:lnTo>
                <a:lnTo>
                  <a:pt x="442089" y="3894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84A2AC1-4E5C-6238-38BA-6CF3AC2A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4" y="441331"/>
            <a:ext cx="10945813" cy="5032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829ABF-D3D0-0888-63CF-C82966D3F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1304925"/>
            <a:ext cx="10945813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8B0F15E8-E664-5FD9-FE93-D984C267E3F8}"/>
              </a:ext>
            </a:extLst>
          </p:cNvPr>
          <p:cNvSpPr txBox="1">
            <a:spLocks/>
          </p:cNvSpPr>
          <p:nvPr userDrawn="1"/>
        </p:nvSpPr>
        <p:spPr>
          <a:xfrm>
            <a:off x="-1" y="5913438"/>
            <a:ext cx="442913" cy="94456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2000" spc="0" baseline="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8410D2-ACAD-C045-8975-D3DE56CDDE72}" type="slidenum">
              <a:rPr lang="de-DE" sz="1000" b="0" i="0" smtClean="0">
                <a:solidFill>
                  <a:schemeClr val="bg1"/>
                </a:solidFill>
                <a:latin typeface="+mj-lt"/>
                <a:cs typeface="Poppins Light" pitchFamily="2" charset="77"/>
              </a:rPr>
              <a:pPr algn="ctr"/>
              <a:t>‹Nr.›</a:t>
            </a:fld>
            <a:endParaRPr lang="de-DE" sz="1000" b="0" i="0" dirty="0">
              <a:solidFill>
                <a:schemeClr val="bg1"/>
              </a:solidFill>
              <a:latin typeface="+mj-lt"/>
              <a:cs typeface="Poppins Light" pitchFamily="2" charset="77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09224E-5C30-07D9-3304-DC854C9CB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273" y="5913439"/>
            <a:ext cx="7685271" cy="94456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Cross Mentoring</a:t>
            </a:r>
          </a:p>
        </p:txBody>
      </p:sp>
    </p:spTree>
    <p:extLst>
      <p:ext uri="{BB962C8B-B14F-4D97-AF65-F5344CB8AC3E}">
        <p14:creationId xmlns:p14="http://schemas.microsoft.com/office/powerpoint/2010/main" val="32876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tabLst/>
        <a:defRPr sz="1500" kern="120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390013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SzPct val="140000"/>
        <a:buFontTx/>
        <a:buBlip>
          <a:blip r:embed="rId3"/>
        </a:buBlip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674688" indent="220663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orient="horz" pos="595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279" userDrawn="1">
          <p15:clr>
            <a:srgbClr val="F26B43"/>
          </p15:clr>
        </p15:guide>
        <p15:guide id="7" pos="7401" userDrawn="1">
          <p15:clr>
            <a:srgbClr val="F26B43"/>
          </p15:clr>
        </p15:guide>
        <p15:guide id="8" pos="506" userDrawn="1">
          <p15:clr>
            <a:srgbClr val="F26B43"/>
          </p15:clr>
        </p15:guide>
        <p15:guide id="9" orient="horz" pos="3725" userDrawn="1">
          <p15:clr>
            <a:srgbClr val="F26B43"/>
          </p15:clr>
        </p15:guide>
        <p15:guide id="10" orient="horz" pos="82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829ABF-D3D0-0888-63CF-C82966D3F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304925"/>
            <a:ext cx="11306176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8B0F15E8-E664-5FD9-FE93-D984C267E3F8}"/>
              </a:ext>
            </a:extLst>
          </p:cNvPr>
          <p:cNvSpPr txBox="1">
            <a:spLocks/>
          </p:cNvSpPr>
          <p:nvPr userDrawn="1"/>
        </p:nvSpPr>
        <p:spPr>
          <a:xfrm>
            <a:off x="-1" y="5913438"/>
            <a:ext cx="442913" cy="94456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defRPr sz="800" b="0" i="0" kern="2000" spc="0" baseline="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8410D2-ACAD-C045-8975-D3DE56CDDE72}" type="slidenum">
              <a:rPr lang="de-DE" sz="1000" b="0" i="0" smtClean="0">
                <a:solidFill>
                  <a:schemeClr val="bg1"/>
                </a:solidFill>
                <a:latin typeface="+mj-lt"/>
                <a:cs typeface="Poppins Light" pitchFamily="2" charset="77"/>
              </a:rPr>
              <a:pPr algn="ctr"/>
              <a:t>‹Nr.›</a:t>
            </a:fld>
            <a:endParaRPr lang="de-DE" sz="1000" b="0" i="0" dirty="0">
              <a:solidFill>
                <a:schemeClr val="bg1"/>
              </a:solidFill>
              <a:latin typeface="+mj-lt"/>
              <a:cs typeface="Poppins Light" pitchFamily="2" charset="77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5F7CB9-038F-C8D7-CE98-B9C7317B1BBA}"/>
              </a:ext>
            </a:extLst>
          </p:cNvPr>
          <p:cNvSpPr txBox="1"/>
          <p:nvPr userDrawn="1"/>
        </p:nvSpPr>
        <p:spPr>
          <a:xfrm>
            <a:off x="442914" y="5931155"/>
            <a:ext cx="5537200" cy="9471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DE" sz="1200" dirty="0">
                <a:latin typeface="Poppins Light" pitchFamily="2" charset="77"/>
                <a:cs typeface="Poppins Light" pitchFamily="2" charset="77"/>
              </a:rPr>
              <a:t>www.crossconsult.de</a:t>
            </a:r>
          </a:p>
        </p:txBody>
      </p:sp>
      <p:pic>
        <p:nvPicPr>
          <p:cNvPr id="6" name="Grafik 5" descr="Ein Bild, das Schrift, Grafiken, Screenshot, Symbol enthält.&#10;&#10;KI-generierte Inhalte können fehlerhaft sein.">
            <a:extLst>
              <a:ext uri="{FF2B5EF4-FFF2-40B4-BE49-F238E27FC236}">
                <a16:creationId xmlns:a16="http://schemas.microsoft.com/office/drawing/2014/main" id="{1BA04B33-478C-F9D4-33B4-FA8BFDDCD1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332" t="34339" r="8079" b="29905"/>
          <a:stretch>
            <a:fillRect/>
          </a:stretch>
        </p:blipFill>
        <p:spPr>
          <a:xfrm>
            <a:off x="9231513" y="6109513"/>
            <a:ext cx="2569464" cy="6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1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tabLst/>
        <a:defRPr sz="1500" kern="1200">
          <a:solidFill>
            <a:schemeClr val="tx1"/>
          </a:solidFill>
          <a:latin typeface="+mj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Tx/>
        <a:buNone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390013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SzPct val="140000"/>
        <a:buFontTx/>
        <a:buBlip>
          <a:blip r:embed="rId4"/>
        </a:buBlip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674688" indent="220663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orient="horz" pos="595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279" userDrawn="1">
          <p15:clr>
            <a:srgbClr val="F26B43"/>
          </p15:clr>
        </p15:guide>
        <p15:guide id="7" pos="7401" userDrawn="1">
          <p15:clr>
            <a:srgbClr val="F26B43"/>
          </p15:clr>
        </p15:guide>
        <p15:guide id="8" pos="506" userDrawn="1">
          <p15:clr>
            <a:srgbClr val="F26B43"/>
          </p15:clr>
        </p15:guide>
        <p15:guide id="9" orient="horz" pos="3725" userDrawn="1">
          <p15:clr>
            <a:srgbClr val="F26B43"/>
          </p15:clr>
        </p15:guide>
        <p15:guide id="10" orient="horz" pos="8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g"/><Relationship Id="rId4" Type="http://schemas.openxmlformats.org/officeDocument/2006/relationships/hyperlink" Target="mailto:karin.schuster@crossconsult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30.svg"/><Relationship Id="rId26" Type="http://schemas.openxmlformats.org/officeDocument/2006/relationships/image" Target="../media/image38.jpe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5" Type="http://schemas.openxmlformats.org/officeDocument/2006/relationships/image" Target="../media/image37.svg"/><Relationship Id="rId33" Type="http://schemas.openxmlformats.org/officeDocument/2006/relationships/image" Target="../media/image45.gif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29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32" Type="http://schemas.openxmlformats.org/officeDocument/2006/relationships/image" Target="../media/image44.sv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23" Type="http://schemas.openxmlformats.org/officeDocument/2006/relationships/image" Target="../media/image35.jpeg"/><Relationship Id="rId28" Type="http://schemas.openxmlformats.org/officeDocument/2006/relationships/image" Target="../media/image40.pn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Relationship Id="rId27" Type="http://schemas.openxmlformats.org/officeDocument/2006/relationships/image" Target="../media/image39.jpeg"/><Relationship Id="rId30" Type="http://schemas.openxmlformats.org/officeDocument/2006/relationships/image" Target="../media/image42.png"/><Relationship Id="rId8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8F6EC-9527-F799-388E-B7F92960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Cross Mentoring2Grow 2027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D88DA0-9FFD-8D4F-DE24-52D18F233E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Gemeinsam. Online. Überall.</a:t>
            </a:r>
          </a:p>
        </p:txBody>
      </p:sp>
    </p:spTree>
    <p:extLst>
      <p:ext uri="{BB962C8B-B14F-4D97-AF65-F5344CB8AC3E}">
        <p14:creationId xmlns:p14="http://schemas.microsoft.com/office/powerpoint/2010/main" val="118547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8406A-B264-9903-77D6-78713070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1F9769A-3D43-9E70-425E-E4159B0BA08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384912"/>
            <a:ext cx="12192000" cy="1227778"/>
            <a:chOff x="0" y="2435712"/>
            <a:chExt cx="12192000" cy="1227778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EAD266D5-D0E4-E1E3-88F6-A7971639423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2" r="13468"/>
            <a:stretch>
              <a:fillRect/>
            </a:stretch>
          </p:blipFill>
          <p:spPr>
            <a:xfrm>
              <a:off x="0" y="2435713"/>
              <a:ext cx="12192000" cy="1227777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82370ED0-0B2B-DAE4-63ED-65D6ADEC0F4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2" r="13468"/>
            <a:stretch>
              <a:fillRect/>
            </a:stretch>
          </p:blipFill>
          <p:spPr>
            <a:xfrm>
              <a:off x="0" y="2435712"/>
              <a:ext cx="12192000" cy="122777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8CFD1E4-4532-A3E0-F53F-2EFA40F3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drei Schritten zur Programmteilnahme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A75C80-C82F-8808-ECFA-975ECEA7FA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0AFC83-6FFF-ABCE-A6E4-13E5B6F14D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32124" y="3983987"/>
            <a:ext cx="2205538" cy="1364462"/>
          </a:xfrm>
        </p:spPr>
        <p:txBody>
          <a:bodyPr/>
          <a:lstStyle/>
          <a:p>
            <a:pPr lvl="2" algn="ctr"/>
            <a:r>
              <a:rPr lang="de-DE" dirty="0"/>
              <a:t>1. </a:t>
            </a:r>
            <a:br>
              <a:rPr lang="de-DE" dirty="0"/>
            </a:br>
            <a:r>
              <a:rPr lang="de-DE" dirty="0"/>
              <a:t>Entscheidung </a:t>
            </a:r>
            <a:br>
              <a:rPr lang="de-DE" dirty="0"/>
            </a:br>
            <a:r>
              <a:rPr lang="de-DE" dirty="0"/>
              <a:t>teilzunehmen</a:t>
            </a:r>
            <a:endParaRPr lang="de-DE" sz="1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2D135D-B463-58BB-86BE-2BDB6AFEE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1933" y="2069940"/>
            <a:ext cx="1645920" cy="164592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F058A8-CCE3-AE59-0EFF-36A5A0C070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0343" y="2069940"/>
            <a:ext cx="1645920" cy="16459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C743BD-F2B2-74B9-6B28-9BBC09402D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548753" y="2069940"/>
            <a:ext cx="1645920" cy="164592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698DF2-AF5F-FCBE-222C-167EBCD6C3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67163" y="2069940"/>
            <a:ext cx="1645920" cy="1645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72CDAFE4-89BC-03AE-A283-2AE3DD6154A3}"/>
              </a:ext>
            </a:extLst>
          </p:cNvPr>
          <p:cNvSpPr txBox="1">
            <a:spLocks/>
          </p:cNvSpPr>
          <p:nvPr/>
        </p:nvSpPr>
        <p:spPr>
          <a:xfrm>
            <a:off x="3750534" y="3983987"/>
            <a:ext cx="2205538" cy="136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de-DE" dirty="0"/>
              <a:t>2. </a:t>
            </a:r>
            <a:br>
              <a:rPr lang="de-DE" dirty="0"/>
            </a:br>
            <a:r>
              <a:rPr lang="de-DE" dirty="0"/>
              <a:t>Mentees und </a:t>
            </a:r>
            <a:br>
              <a:rPr lang="de-DE" dirty="0"/>
            </a:br>
            <a:r>
              <a:rPr lang="de-DE" dirty="0"/>
              <a:t>Mentor*innen intern auswählen</a:t>
            </a:r>
            <a:endParaRPr lang="de-DE" sz="1200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E18A4D7C-5C87-D974-6664-9E40EFB78CDD}"/>
              </a:ext>
            </a:extLst>
          </p:cNvPr>
          <p:cNvSpPr txBox="1">
            <a:spLocks/>
          </p:cNvSpPr>
          <p:nvPr/>
        </p:nvSpPr>
        <p:spPr>
          <a:xfrm>
            <a:off x="6268944" y="3989064"/>
            <a:ext cx="2205538" cy="136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de-DE" dirty="0"/>
              <a:t>3. </a:t>
            </a:r>
            <a:br>
              <a:rPr lang="de-DE" dirty="0"/>
            </a:br>
            <a:r>
              <a:rPr lang="de-DE" dirty="0"/>
              <a:t>Kontaktdaten der Mentees und Mentor*innen an Cross </a:t>
            </a:r>
            <a:r>
              <a:rPr lang="de-DE" dirty="0" err="1"/>
              <a:t>Consult</a:t>
            </a:r>
            <a:r>
              <a:rPr lang="de-DE" dirty="0"/>
              <a:t> geben</a:t>
            </a:r>
            <a:endParaRPr lang="de-DE" sz="1200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A065E947-1668-C835-B4BD-9568473F0DE8}"/>
              </a:ext>
            </a:extLst>
          </p:cNvPr>
          <p:cNvSpPr txBox="1">
            <a:spLocks/>
          </p:cNvSpPr>
          <p:nvPr/>
        </p:nvSpPr>
        <p:spPr>
          <a:xfrm>
            <a:off x="8787354" y="3983987"/>
            <a:ext cx="2205538" cy="1364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br>
              <a:rPr lang="de-DE" dirty="0"/>
            </a:br>
            <a:r>
              <a:rPr lang="de-DE" dirty="0"/>
              <a:t>Wenn gewünscht:  Beteiligung an der </a:t>
            </a:r>
            <a:r>
              <a:rPr lang="de-DE" dirty="0" err="1"/>
              <a:t>Matching</a:t>
            </a:r>
            <a:r>
              <a:rPr lang="de-DE" dirty="0"/>
              <a:t>-Konferenz </a:t>
            </a:r>
            <a:endParaRPr lang="de-DE" sz="1200" dirty="0"/>
          </a:p>
        </p:txBody>
      </p:sp>
      <p:pic>
        <p:nvPicPr>
          <p:cNvPr id="8" name="Grafik 7" descr="Auktionshammer Silhouette">
            <a:extLst>
              <a:ext uri="{FF2B5EF4-FFF2-40B4-BE49-F238E27FC236}">
                <a16:creationId xmlns:a16="http://schemas.microsoft.com/office/drawing/2014/main" id="{5411B245-37C6-0513-8CA9-C71B5993D1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0540" y="2241874"/>
            <a:ext cx="1145620" cy="1145620"/>
          </a:xfrm>
          <a:prstGeom prst="rect">
            <a:avLst/>
          </a:prstGeom>
        </p:spPr>
      </p:pic>
      <p:pic>
        <p:nvPicPr>
          <p:cNvPr id="12" name="Grafik 11" descr="Nach rechts zeigender Finger, Handrücken Silhouette">
            <a:extLst>
              <a:ext uri="{FF2B5EF4-FFF2-40B4-BE49-F238E27FC236}">
                <a16:creationId xmlns:a16="http://schemas.microsoft.com/office/drawing/2014/main" id="{D3C19227-B775-594B-76FD-32441531BB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2128" y="2349382"/>
            <a:ext cx="1120258" cy="1120258"/>
          </a:xfrm>
          <a:prstGeom prst="rect">
            <a:avLst/>
          </a:prstGeom>
        </p:spPr>
      </p:pic>
      <p:pic>
        <p:nvPicPr>
          <p:cNvPr id="23" name="Grafik 22" descr="Besprechung Silhouette">
            <a:extLst>
              <a:ext uri="{FF2B5EF4-FFF2-40B4-BE49-F238E27FC236}">
                <a16:creationId xmlns:a16="http://schemas.microsoft.com/office/drawing/2014/main" id="{8191ADEB-8C3B-55B1-DE42-534CFFF770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1162" y="2254017"/>
            <a:ext cx="1143637" cy="1143637"/>
          </a:xfrm>
          <a:prstGeom prst="rect">
            <a:avLst/>
          </a:prstGeom>
        </p:spPr>
      </p:pic>
      <p:pic>
        <p:nvPicPr>
          <p:cNvPr id="27" name="Grafik 26" descr="Mitarbeitendenausweis Silhouette">
            <a:extLst>
              <a:ext uri="{FF2B5EF4-FFF2-40B4-BE49-F238E27FC236}">
                <a16:creationId xmlns:a16="http://schemas.microsoft.com/office/drawing/2014/main" id="{1444F0AE-DF30-519A-5EC8-435BD8B57A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3872" y="2324724"/>
            <a:ext cx="1010287" cy="101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8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E0DCD-85D5-9644-AD94-D4902D0A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3DE5A50-AE63-2CF6-609C-22ED6437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Cross </a:t>
            </a:r>
            <a:r>
              <a:rPr lang="de-DE" dirty="0" err="1"/>
              <a:t>Consult</a:t>
            </a:r>
            <a:r>
              <a:rPr lang="de-DE" dirty="0"/>
              <a:t> &amp; </a:t>
            </a:r>
            <a:r>
              <a:rPr lang="de-DE" dirty="0" err="1"/>
              <a:t>friends</a:t>
            </a:r>
            <a:r>
              <a:rPr lang="de-DE" dirty="0"/>
              <a:t>: Partners in </a:t>
            </a:r>
            <a:r>
              <a:rPr lang="de-DE" dirty="0" err="1"/>
              <a:t>success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B28106-B83E-38CB-E00C-D3333852CA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Cross Mentoring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3259AFB-41A4-B190-D3F2-E82E7F31BA8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1247759"/>
            <a:ext cx="10763885" cy="1519073"/>
          </a:xfrm>
        </p:spPr>
        <p:txBody>
          <a:bodyPr/>
          <a:lstStyle/>
          <a:p>
            <a:pPr lvl="2"/>
            <a:r>
              <a:rPr lang="de-DE" dirty="0"/>
              <a:t>Jedes Jahr bieten wir standort- und jahrgangsübergreifende virtuelle Netzwerkveranstaltungen an. </a:t>
            </a:r>
            <a:br>
              <a:rPr lang="de-DE" dirty="0"/>
            </a:br>
            <a:r>
              <a:rPr lang="de-DE" dirty="0"/>
              <a:t>Wir schöpfen aus einem Netzwerk von weit über 200 Unternehmen und über 2.500 Teilnehmenden in 25 Jahren Cross Mentoring mit Cross </a:t>
            </a:r>
            <a:r>
              <a:rPr lang="de-DE" dirty="0" err="1"/>
              <a:t>Consult</a:t>
            </a:r>
            <a:r>
              <a:rPr lang="de-DE" dirty="0"/>
              <a:t>. </a:t>
            </a:r>
          </a:p>
          <a:p>
            <a:pPr lvl="2"/>
            <a:r>
              <a:rPr lang="de-DE" dirty="0"/>
              <a:t>Das Netzwerk vernetzt alle ehemaligen und aktiven Mentees und Mentor*innen der jeweils laufenden </a:t>
            </a:r>
            <a:br>
              <a:rPr lang="de-DE" dirty="0"/>
            </a:br>
            <a:r>
              <a:rPr lang="de-DE" dirty="0"/>
              <a:t>Cross Mentoring Programme.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1123086-B350-6349-5060-1B4664C55B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38589" y="3238510"/>
            <a:ext cx="5128571" cy="2587309"/>
          </a:xfrm>
        </p:spPr>
        <p:txBody>
          <a:bodyPr/>
          <a:lstStyle/>
          <a:p>
            <a:pPr lvl="1"/>
            <a:r>
              <a:rPr lang="de-DE" dirty="0"/>
              <a:t>In jedem Kalenderjahr gibt es</a:t>
            </a:r>
          </a:p>
          <a:p>
            <a:pPr lvl="3"/>
            <a:r>
              <a:rPr lang="de-DE" dirty="0"/>
              <a:t>Zwei virtuelle Vorträge mit anschließendem Austausch</a:t>
            </a:r>
          </a:p>
          <a:p>
            <a:pPr lvl="3"/>
            <a:r>
              <a:rPr lang="de-DE" dirty="0"/>
              <a:t>Drei Passion Talks, bei denen wir unseren großartigen Mentees und Mentor*innen eine Bühne geben, um über ihre Leidenschafts-themen zu sprechen</a:t>
            </a:r>
          </a:p>
          <a:p>
            <a:pPr lvl="3"/>
            <a:r>
              <a:rPr lang="de-DE" dirty="0"/>
              <a:t>Eine Reverse Mentoring Hour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75A62D-49DC-D46C-E6F1-0719E6510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1128"/>
          <a:stretch>
            <a:fillRect/>
          </a:stretch>
        </p:blipFill>
        <p:spPr>
          <a:xfrm>
            <a:off x="803273" y="3070027"/>
            <a:ext cx="5292727" cy="23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7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F093-5A49-798E-A311-16B5B1BF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FBB9A6E0-37C7-CA61-EF49-78A5851500AB}"/>
              </a:ext>
            </a:extLst>
          </p:cNvPr>
          <p:cNvSpPr txBox="1">
            <a:spLocks/>
          </p:cNvSpPr>
          <p:nvPr/>
        </p:nvSpPr>
        <p:spPr>
          <a:xfrm>
            <a:off x="5890846" y="950820"/>
            <a:ext cx="5858242" cy="2684202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2000" dirty="0">
                <a:latin typeface="+mn-lt"/>
              </a:rPr>
              <a:t>Kontaktiere uns direkt:</a:t>
            </a:r>
          </a:p>
          <a:p>
            <a:pPr lvl="1"/>
            <a:r>
              <a:rPr lang="de-DE" sz="2000" dirty="0">
                <a:latin typeface="+mn-lt"/>
              </a:rPr>
              <a:t>Karin Schuster</a:t>
            </a:r>
          </a:p>
          <a:p>
            <a:pPr lvl="1"/>
            <a:br>
              <a:rPr lang="de-DE" sz="2000" dirty="0">
                <a:latin typeface="+mn-lt"/>
              </a:rPr>
            </a:br>
            <a:r>
              <a:rPr lang="de-DE" sz="2000" dirty="0">
                <a:solidFill>
                  <a:schemeClr val="accent4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karin.schuster@crossconsult.de</a:t>
            </a:r>
            <a:endParaRPr lang="de-DE" sz="2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0EEDE36-16B4-D5FE-F585-82E603681F88}"/>
              </a:ext>
            </a:extLst>
          </p:cNvPr>
          <p:cNvSpPr txBox="1"/>
          <p:nvPr/>
        </p:nvSpPr>
        <p:spPr>
          <a:xfrm>
            <a:off x="442914" y="6127441"/>
            <a:ext cx="11306171" cy="405587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ctr"/>
            <a:r>
              <a:rPr lang="de-DE" sz="900" dirty="0">
                <a:latin typeface="Poppins Light" pitchFamily="2" charset="77"/>
                <a:cs typeface="Poppins Light" pitchFamily="2" charset="77"/>
              </a:rPr>
              <a:t>© 2025 Cross Consult GbR   All rights reserved.</a:t>
            </a:r>
          </a:p>
        </p:txBody>
      </p: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32ADE994-4A5D-7365-7C66-7A4743936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t="11882" r="9625" b="37665"/>
          <a:stretch>
            <a:fillRect/>
          </a:stretch>
        </p:blipFill>
        <p:spPr>
          <a:xfrm>
            <a:off x="803274" y="915136"/>
            <a:ext cx="4068763" cy="2719886"/>
          </a:xfrm>
          <a:prstGeom prst="rect">
            <a:avLst/>
          </a:prstGeom>
          <a:ln>
            <a:noFill/>
          </a:ln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0208FBA-3578-DB84-F34C-17800F542E5F}"/>
              </a:ext>
            </a:extLst>
          </p:cNvPr>
          <p:cNvGrpSpPr/>
          <p:nvPr/>
        </p:nvGrpSpPr>
        <p:grpSpPr>
          <a:xfrm>
            <a:off x="4143945" y="216472"/>
            <a:ext cx="1456182" cy="1456182"/>
            <a:chOff x="4143945" y="216472"/>
            <a:chExt cx="1456182" cy="1456182"/>
          </a:xfrm>
          <a:solidFill>
            <a:schemeClr val="accent2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6516DA7-5D2C-2E45-3340-B247084D6E5E}"/>
                </a:ext>
              </a:extLst>
            </p:cNvPr>
            <p:cNvSpPr/>
            <p:nvPr/>
          </p:nvSpPr>
          <p:spPr>
            <a:xfrm>
              <a:off x="4143945" y="216472"/>
              <a:ext cx="1456182" cy="1456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Inhaltsplatzhalter 2">
              <a:extLst>
                <a:ext uri="{FF2B5EF4-FFF2-40B4-BE49-F238E27FC236}">
                  <a16:creationId xmlns:a16="http://schemas.microsoft.com/office/drawing/2014/main" id="{6AD3770B-6C66-A127-3594-C15C428FE8FB}"/>
                </a:ext>
              </a:extLst>
            </p:cNvPr>
            <p:cNvSpPr txBox="1">
              <a:spLocks/>
            </p:cNvSpPr>
            <p:nvPr/>
          </p:nvSpPr>
          <p:spPr>
            <a:xfrm>
              <a:off x="4200444" y="779121"/>
              <a:ext cx="1348167" cy="330884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lvl1pPr marL="7938" indent="0" algn="ctr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Tx/>
                <a:buNone/>
                <a:tabLst/>
                <a:defRPr sz="18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7938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Tx/>
                <a:buNone/>
                <a:tabLst/>
                <a:defRPr sz="15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7938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Tx/>
                <a:buNone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938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SzPct val="140000"/>
                <a:buFontTx/>
                <a:buNone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938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Tx/>
                <a:buNone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750" dirty="0"/>
                <a:t>online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0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EA0F2-92AC-471D-3C65-9B824FED3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B0F38-4281-AB13-41EF-6F00E01E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Cross Mentoring: Was ist das?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56CBDD-787A-391C-7060-61609C24F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86C1B3-AB2C-E5AA-617D-6A2B708AD3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858570" y="4435891"/>
            <a:ext cx="2205538" cy="857249"/>
          </a:xfrm>
        </p:spPr>
        <p:txBody>
          <a:bodyPr/>
          <a:lstStyle/>
          <a:p>
            <a:pPr lvl="2" algn="ctr">
              <a:spcAft>
                <a:spcPts val="600"/>
              </a:spcAft>
            </a:pPr>
            <a:r>
              <a:rPr lang="de-DE" dirty="0">
                <a:solidFill>
                  <a:schemeClr val="tx2"/>
                </a:solidFill>
                <a:latin typeface="+mj-lt"/>
              </a:rPr>
              <a:t>Mentee</a:t>
            </a:r>
            <a:br>
              <a:rPr lang="de-DE" dirty="0">
                <a:solidFill>
                  <a:schemeClr val="tx2"/>
                </a:solidFill>
                <a:latin typeface="+mj-lt"/>
              </a:rPr>
            </a:br>
            <a:r>
              <a:rPr lang="de-DE" dirty="0">
                <a:solidFill>
                  <a:schemeClr val="tx2"/>
                </a:solidFill>
                <a:latin typeface="+mj-lt"/>
              </a:rPr>
              <a:t>aus Organisation </a:t>
            </a:r>
            <a:br>
              <a:rPr lang="de-DE" dirty="0">
                <a:solidFill>
                  <a:schemeClr val="tx2"/>
                </a:solidFill>
                <a:latin typeface="+mj-lt"/>
              </a:rPr>
            </a:br>
            <a:r>
              <a:rPr lang="de-DE" sz="2000" dirty="0">
                <a:solidFill>
                  <a:schemeClr val="tx2"/>
                </a:solidFill>
                <a:latin typeface="+mj-lt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F71FBF-D019-D860-BB99-55B11941F5B6}"/>
              </a:ext>
            </a:extLst>
          </p:cNvPr>
          <p:cNvSpPr>
            <a:spLocks/>
          </p:cNvSpPr>
          <p:nvPr/>
        </p:nvSpPr>
        <p:spPr>
          <a:xfrm>
            <a:off x="2019111" y="2410843"/>
            <a:ext cx="1874660" cy="18746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E19496-E083-AE34-D6FB-23239D5700DA}"/>
              </a:ext>
            </a:extLst>
          </p:cNvPr>
          <p:cNvSpPr>
            <a:spLocks/>
          </p:cNvSpPr>
          <p:nvPr/>
        </p:nvSpPr>
        <p:spPr>
          <a:xfrm>
            <a:off x="5167378" y="2410843"/>
            <a:ext cx="1874660" cy="18746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3A1262-FB0F-4733-82A5-0ECE7C2C4B13}"/>
              </a:ext>
            </a:extLst>
          </p:cNvPr>
          <p:cNvSpPr>
            <a:spLocks/>
          </p:cNvSpPr>
          <p:nvPr/>
        </p:nvSpPr>
        <p:spPr>
          <a:xfrm>
            <a:off x="8303990" y="2410843"/>
            <a:ext cx="1874660" cy="18746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2CF35410-181C-D314-7658-6FABC7B2F8B8}"/>
              </a:ext>
            </a:extLst>
          </p:cNvPr>
          <p:cNvSpPr txBox="1">
            <a:spLocks/>
          </p:cNvSpPr>
          <p:nvPr/>
        </p:nvSpPr>
        <p:spPr>
          <a:xfrm>
            <a:off x="5286646" y="2940665"/>
            <a:ext cx="1645920" cy="8925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>
              <a:spcAft>
                <a:spcPts val="600"/>
              </a:spcAft>
            </a:pPr>
            <a:r>
              <a:rPr lang="de-DE" dirty="0">
                <a:solidFill>
                  <a:schemeClr val="bg1"/>
                </a:solidFill>
                <a:latin typeface="+mj-lt"/>
              </a:rPr>
              <a:t>Dialog </a:t>
            </a:r>
            <a:br>
              <a:rPr lang="de-DE" dirty="0">
                <a:solidFill>
                  <a:schemeClr val="bg1"/>
                </a:solidFill>
                <a:latin typeface="+mj-lt"/>
              </a:rPr>
            </a:br>
            <a:r>
              <a:rPr lang="de-DE" dirty="0">
                <a:solidFill>
                  <a:schemeClr val="bg1"/>
                </a:solidFill>
                <a:latin typeface="+mj-lt"/>
              </a:rPr>
              <a:t>und Austausch </a:t>
            </a:r>
            <a:br>
              <a:rPr lang="de-DE" dirty="0">
                <a:solidFill>
                  <a:schemeClr val="bg1"/>
                </a:solidFill>
                <a:latin typeface="+mj-lt"/>
              </a:rPr>
            </a:br>
            <a:r>
              <a:rPr lang="de-DE" dirty="0">
                <a:solidFill>
                  <a:schemeClr val="bg1"/>
                </a:solidFill>
                <a:latin typeface="+mj-lt"/>
              </a:rPr>
              <a:t>im Tandem</a:t>
            </a:r>
            <a:endParaRPr lang="de-DE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7AAA2B7-6A0D-9F4F-13C1-11D6BFB80D27}"/>
              </a:ext>
            </a:extLst>
          </p:cNvPr>
          <p:cNvSpPr txBox="1">
            <a:spLocks/>
          </p:cNvSpPr>
          <p:nvPr/>
        </p:nvSpPr>
        <p:spPr>
          <a:xfrm>
            <a:off x="8143449" y="4440968"/>
            <a:ext cx="2205538" cy="9445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>
              <a:spcAft>
                <a:spcPts val="600"/>
              </a:spcAft>
            </a:pPr>
            <a:r>
              <a:rPr lang="de-DE" dirty="0">
                <a:solidFill>
                  <a:schemeClr val="accent3"/>
                </a:solidFill>
                <a:latin typeface="+mj-lt"/>
              </a:rPr>
              <a:t>Mentor*in</a:t>
            </a:r>
            <a:br>
              <a:rPr lang="de-DE" dirty="0">
                <a:solidFill>
                  <a:schemeClr val="accent3"/>
                </a:solidFill>
                <a:latin typeface="+mj-lt"/>
              </a:rPr>
            </a:br>
            <a:r>
              <a:rPr lang="de-DE" dirty="0">
                <a:solidFill>
                  <a:schemeClr val="accent3"/>
                </a:solidFill>
                <a:latin typeface="+mj-lt"/>
              </a:rPr>
              <a:t>aus Organisation </a:t>
            </a:r>
            <a:br>
              <a:rPr lang="de-DE" dirty="0">
                <a:solidFill>
                  <a:schemeClr val="accent3"/>
                </a:solidFill>
                <a:latin typeface="+mj-lt"/>
              </a:rPr>
            </a:br>
            <a:r>
              <a:rPr lang="de-DE" sz="2000" dirty="0">
                <a:solidFill>
                  <a:schemeClr val="accent3"/>
                </a:solidFill>
                <a:latin typeface="+mj-lt"/>
              </a:rPr>
              <a:t>B</a:t>
            </a: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C767D61E-9F17-AE5A-7EF0-2EDB42257381}"/>
              </a:ext>
            </a:extLst>
          </p:cNvPr>
          <p:cNvSpPr txBox="1">
            <a:spLocks/>
          </p:cNvSpPr>
          <p:nvPr/>
        </p:nvSpPr>
        <p:spPr>
          <a:xfrm>
            <a:off x="803274" y="1630016"/>
            <a:ext cx="10945813" cy="313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de-DE" dirty="0"/>
              <a:t>Eine Führungskraft erhält eine erfahrenere*n Mentor*in aus einem anderen Unternehmen:</a:t>
            </a: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65FB8CA2-D27F-AA9F-121D-3E18F9006E6F}"/>
              </a:ext>
            </a:extLst>
          </p:cNvPr>
          <p:cNvCxnSpPr>
            <a:cxnSpLocks/>
          </p:cNvCxnSpPr>
          <p:nvPr/>
        </p:nvCxnSpPr>
        <p:spPr>
          <a:xfrm>
            <a:off x="7319207" y="3385938"/>
            <a:ext cx="707667" cy="0"/>
          </a:xfrm>
          <a:prstGeom prst="line">
            <a:avLst/>
          </a:prstGeom>
          <a:ln w="57150">
            <a:miter lim="800000"/>
            <a:head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1FA09776-ABFF-AFD1-26FA-7A71880ABE0A}"/>
              </a:ext>
            </a:extLst>
          </p:cNvPr>
          <p:cNvCxnSpPr>
            <a:cxnSpLocks/>
          </p:cNvCxnSpPr>
          <p:nvPr/>
        </p:nvCxnSpPr>
        <p:spPr>
          <a:xfrm flipH="1">
            <a:off x="4200993" y="3385938"/>
            <a:ext cx="707667" cy="0"/>
          </a:xfrm>
          <a:prstGeom prst="line">
            <a:avLst/>
          </a:prstGeom>
          <a:ln w="57150">
            <a:miter lim="800000"/>
            <a:head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F6C5A324-33D1-E86A-13A6-536CADEA1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168" y="2750731"/>
            <a:ext cx="780546" cy="11185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EB0D014-876D-7A9D-27C5-34C7B525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047" y="2750731"/>
            <a:ext cx="780546" cy="11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3AC9A14-097C-F9E6-9B66-9B7F5A4B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Cross Mentoring Benefits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92CA20-9E8C-5694-23E1-B358E3D2A2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F1BB842-64E3-0C95-89DE-49AD4AF7C6C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de-DE" sz="2400" dirty="0"/>
              <a:t>Für Mentees</a:t>
            </a:r>
          </a:p>
          <a:p>
            <a:pPr lvl="3"/>
            <a:r>
              <a:rPr lang="de-DE" dirty="0"/>
              <a:t>Persönliche und berufliche Entwicklung gezielt vorantreiben</a:t>
            </a:r>
          </a:p>
          <a:p>
            <a:pPr lvl="3"/>
            <a:r>
              <a:rPr lang="de-DE" dirty="0"/>
              <a:t>Führungskompetenzen stärken und ausbauen</a:t>
            </a:r>
          </a:p>
          <a:p>
            <a:pPr lvl="3"/>
            <a:r>
              <a:rPr lang="de-DE" dirty="0"/>
              <a:t>Neue Unternehmenskulturen erleben </a:t>
            </a:r>
            <a:br>
              <a:rPr lang="de-DE" dirty="0"/>
            </a:br>
            <a:r>
              <a:rPr lang="de-DE" dirty="0"/>
              <a:t>und verstehen</a:t>
            </a:r>
          </a:p>
          <a:p>
            <a:pPr lvl="3"/>
            <a:r>
              <a:rPr lang="de-DE" dirty="0"/>
              <a:t>Klarheit über eigene Karriereziele und </a:t>
            </a:r>
            <a:br>
              <a:rPr lang="de-DE" dirty="0"/>
            </a:br>
            <a:r>
              <a:rPr lang="de-DE" dirty="0"/>
              <a:t>Wege gewinnen</a:t>
            </a:r>
          </a:p>
          <a:p>
            <a:pPr lvl="3"/>
            <a:r>
              <a:rPr lang="de-DE" dirty="0"/>
              <a:t>Zugang zu inspirierenden, branchen-übergreifenden Netzwerken erhalten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768583-26DA-25AC-8A56-073E507A8C5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de-DE" sz="2400" dirty="0"/>
              <a:t>Für Mentor*innen</a:t>
            </a:r>
          </a:p>
          <a:p>
            <a:pPr lvl="3"/>
            <a:r>
              <a:rPr lang="de-DE" dirty="0"/>
              <a:t>Eigene Führungserfahrungen reflektieren und bereichernde Einsichten gewinnen</a:t>
            </a:r>
          </a:p>
          <a:p>
            <a:pPr lvl="3"/>
            <a:r>
              <a:rPr lang="de-DE" dirty="0"/>
              <a:t>Austausch und Vernetzung mit </a:t>
            </a:r>
            <a:br>
              <a:rPr lang="de-DE" dirty="0"/>
            </a:br>
            <a:r>
              <a:rPr lang="de-DE" dirty="0"/>
              <a:t>Führungskräften aus anderen Unternehmen</a:t>
            </a:r>
          </a:p>
          <a:p>
            <a:pPr lvl="3"/>
            <a:r>
              <a:rPr lang="de-DE" dirty="0"/>
              <a:t>Dialog mit der nächsten Führungs-generation gestalten</a:t>
            </a:r>
          </a:p>
          <a:p>
            <a:pPr lvl="3"/>
            <a:r>
              <a:rPr lang="de-DE" dirty="0"/>
              <a:t>Innovative Impulse für das eigene Führungsverständnis erhalten</a:t>
            </a:r>
          </a:p>
        </p:txBody>
      </p:sp>
    </p:spTree>
    <p:extLst>
      <p:ext uri="{BB962C8B-B14F-4D97-AF65-F5344CB8AC3E}">
        <p14:creationId xmlns:p14="http://schemas.microsoft.com/office/powerpoint/2010/main" val="121349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8890-E1D8-64FE-44FB-1EBAB3295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80538CD-B26D-A851-0879-D44753385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r="12211"/>
          <a:stretch/>
        </p:blipFill>
        <p:spPr>
          <a:xfrm>
            <a:off x="399802" y="1899001"/>
            <a:ext cx="3085762" cy="3060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44E0295-52A4-C2F5-0248-2D399394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Teilnehmerin im Cross Mentoring München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BBA5A2-DCA6-52DB-0F83-928A8AE431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Cross Mentoring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E6F0A59-8494-461B-9E0D-B6784228B0B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50792" y="1899001"/>
            <a:ext cx="7420895" cy="2578530"/>
          </a:xfrm>
        </p:spPr>
        <p:txBody>
          <a:bodyPr/>
          <a:lstStyle/>
          <a:p>
            <a:pPr fontAlgn="base"/>
            <a:r>
              <a:rPr lang="de-DE" dirty="0"/>
              <a:t>Ich habe sehr viel gelernt – sowohl beruflich als auch persönlich. Meine Mentorin hat mir neue Perspektiven eröffnet und besonders der Austausch mit den Mentees aus anderen Unternehmen war unglaublich wertvoll.  </a:t>
            </a:r>
          </a:p>
          <a:p>
            <a:pPr fontAlgn="base"/>
            <a:r>
              <a:rPr lang="de-DE" dirty="0"/>
              <a:t>Ich blicke mit Begeisterung auf das einjährige Programm zurück und kann jeder Führungskraft das Cross Mentoring Programm ans Herz legen. </a:t>
            </a:r>
          </a:p>
        </p:txBody>
      </p:sp>
      <p:pic>
        <p:nvPicPr>
          <p:cNvPr id="17" name="Grafik 16" descr="Ein Bild, das Schwarz, Dunkelheit, Screenshot, Schwarzweiß enthält.&#10;&#10;KI-generierte Inhalte können fehlerhaft sein.">
            <a:extLst>
              <a:ext uri="{FF2B5EF4-FFF2-40B4-BE49-F238E27FC236}">
                <a16:creationId xmlns:a16="http://schemas.microsoft.com/office/drawing/2014/main" id="{FB38FDFD-884E-7DBF-8190-C4BFDEC8C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1" t="20286" r="35770" b="61657"/>
          <a:stretch>
            <a:fillRect/>
          </a:stretch>
        </p:blipFill>
        <p:spPr>
          <a:xfrm>
            <a:off x="3407424" y="1382092"/>
            <a:ext cx="643368" cy="594360"/>
          </a:xfrm>
          <a:prstGeom prst="rect">
            <a:avLst/>
          </a:prstGeom>
        </p:spPr>
      </p:pic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9FFB6270-04E6-D028-83CD-217783A2FBDB}"/>
              </a:ext>
            </a:extLst>
          </p:cNvPr>
          <p:cNvSpPr txBox="1">
            <a:spLocks/>
          </p:cNvSpPr>
          <p:nvPr/>
        </p:nvSpPr>
        <p:spPr>
          <a:xfrm>
            <a:off x="8706439" y="4191000"/>
            <a:ext cx="2505848" cy="13824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4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tabLst>
                <a:tab pos="4843463" algn="l"/>
              </a:tabLst>
            </a:pPr>
            <a:endParaRPr lang="de-DE" b="1" dirty="0"/>
          </a:p>
          <a:p>
            <a:pPr lvl="2">
              <a:tabLst>
                <a:tab pos="4843463" algn="l"/>
              </a:tabLst>
            </a:pPr>
            <a:r>
              <a:rPr lang="de-DE" dirty="0"/>
              <a:t>Dr. Annika Bergbauer </a:t>
            </a:r>
            <a:br>
              <a:rPr lang="de-DE" dirty="0"/>
            </a:br>
            <a:r>
              <a:rPr lang="de-DE" dirty="0"/>
              <a:t>Senior Manager </a:t>
            </a:r>
            <a:br>
              <a:rPr lang="de-DE" dirty="0"/>
            </a:br>
            <a:r>
              <a:rPr lang="de-DE" dirty="0" err="1"/>
              <a:t>Wavestone</a:t>
            </a:r>
            <a:r>
              <a:rPr lang="de-DE" dirty="0"/>
              <a:t> Germany AG</a:t>
            </a:r>
          </a:p>
          <a:p>
            <a:pPr lvl="2">
              <a:tabLst>
                <a:tab pos="4843463" algn="l"/>
              </a:tabLst>
            </a:pPr>
            <a:endParaRPr lang="de-DE" b="1" dirty="0"/>
          </a:p>
          <a:p>
            <a:pPr lvl="2">
              <a:tabLst>
                <a:tab pos="4843463" algn="l"/>
              </a:tabLst>
            </a:pPr>
            <a:endParaRPr lang="de-DE" b="1" dirty="0"/>
          </a:p>
          <a:p>
            <a:pPr lvl="2">
              <a:tabLst>
                <a:tab pos="4843463" algn="l"/>
              </a:tabLst>
            </a:pPr>
            <a:r>
              <a:rPr lang="de-D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7086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F4F8-3451-3916-92D7-A393F2BC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enschliches Gesicht, Mikrofo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43E43745-858F-1D75-4EC2-ACAE3B505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2092"/>
            <a:ext cx="3060000" cy="3060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BEF62AC-2A4E-6241-5AD4-EEFE3C9B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Mentor des Regionalen Frankfurter Mentoring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A69C48-EC0D-CB38-9609-5E433E1157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C01A407-771F-70C1-7770-77D3FEA828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41648" y="1787095"/>
            <a:ext cx="7420895" cy="2578530"/>
          </a:xfrm>
        </p:spPr>
        <p:txBody>
          <a:bodyPr/>
          <a:lstStyle/>
          <a:p>
            <a:r>
              <a:rPr lang="de-DE" i="1" dirty="0">
                <a:latin typeface="Poppins Light" pitchFamily="2" charset="77"/>
                <a:cs typeface="Poppins Light" pitchFamily="2" charset="77"/>
              </a:rPr>
              <a:t>Das Cross-Mentoring-Programm hat mir die Möglichkeit gegeben, die Entwicklung weiblicher Führungskräfte aktiv zu unterstützen und gleichzeitig wertvolle Einblicke über den Tellerrand des eigenen Unternehmens hinaus zu gewinnen.</a:t>
            </a:r>
            <a:br>
              <a:rPr lang="de-DE" i="1" dirty="0">
                <a:latin typeface="Poppins Light" pitchFamily="2" charset="77"/>
                <a:cs typeface="Poppins Light" pitchFamily="2" charset="77"/>
              </a:rPr>
            </a:br>
            <a:r>
              <a:rPr lang="de-DE" i="1" dirty="0">
                <a:latin typeface="Poppins Light" pitchFamily="2" charset="77"/>
                <a:cs typeface="Poppins Light" pitchFamily="2" charset="77"/>
              </a:rPr>
              <a:t>Besonders spannend war für mich, dass aus dem Mentoring eine langfristige Beziehung entstand, in der die Rollen auch mal wechseln – Mentoring ist längst keine Einbahnstraße mehr.</a:t>
            </a:r>
          </a:p>
        </p:txBody>
      </p:sp>
      <p:pic>
        <p:nvPicPr>
          <p:cNvPr id="17" name="Grafik 16" descr="Ein Bild, das Schwarz, Dunkelheit, Screenshot, Schwarzweiß enthält.&#10;&#10;KI-generierte Inhalte können fehlerhaft sein.">
            <a:extLst>
              <a:ext uri="{FF2B5EF4-FFF2-40B4-BE49-F238E27FC236}">
                <a16:creationId xmlns:a16="http://schemas.microsoft.com/office/drawing/2014/main" id="{049C39FE-B991-BC4F-FEE4-254A4521D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1" t="20286" r="35770" b="61657"/>
          <a:stretch>
            <a:fillRect/>
          </a:stretch>
        </p:blipFill>
        <p:spPr>
          <a:xfrm>
            <a:off x="3407424" y="1382092"/>
            <a:ext cx="643368" cy="594360"/>
          </a:xfrm>
          <a:prstGeom prst="rect">
            <a:avLst/>
          </a:prstGeom>
        </p:spPr>
      </p:pic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0206F730-F6DC-2613-D029-D3A49A76F6CC}"/>
              </a:ext>
            </a:extLst>
          </p:cNvPr>
          <p:cNvSpPr txBox="1">
            <a:spLocks/>
          </p:cNvSpPr>
          <p:nvPr/>
        </p:nvSpPr>
        <p:spPr>
          <a:xfrm>
            <a:off x="7924800" y="4492097"/>
            <a:ext cx="3660408" cy="10941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4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tabLst>
                <a:tab pos="4843463" algn="l"/>
              </a:tabLst>
            </a:pPr>
            <a:endParaRPr lang="de-DE" dirty="0">
              <a:latin typeface="Poppins Light" pitchFamily="2" charset="77"/>
              <a:cs typeface="Poppins Light" pitchFamily="2" charset="77"/>
            </a:endParaRPr>
          </a:p>
          <a:p>
            <a:pPr lvl="2">
              <a:tabLst>
                <a:tab pos="4843463" algn="l"/>
              </a:tabLst>
            </a:pPr>
            <a:r>
              <a:rPr lang="de-DE" dirty="0">
                <a:latin typeface="Poppins Light" pitchFamily="2" charset="77"/>
                <a:cs typeface="Poppins Light" pitchFamily="2" charset="77"/>
              </a:rPr>
              <a:t>Ralf Hengels, </a:t>
            </a:r>
            <a:br>
              <a:rPr lang="de-DE" dirty="0">
                <a:latin typeface="Poppins Light" pitchFamily="2" charset="77"/>
                <a:cs typeface="Poppins Light" pitchFamily="2" charset="77"/>
              </a:rPr>
            </a:br>
            <a:r>
              <a:rPr lang="de-DE" dirty="0">
                <a:latin typeface="Poppins Light" pitchFamily="2" charset="77"/>
                <a:cs typeface="Poppins Light" pitchFamily="2" charset="77"/>
              </a:rPr>
              <a:t>Vorstand Personal und Arbeitsdirektor,</a:t>
            </a:r>
            <a:br>
              <a:rPr lang="de-DE" dirty="0">
                <a:latin typeface="Poppins Light" pitchFamily="2" charset="77"/>
                <a:cs typeface="Poppins Light" pitchFamily="2" charset="77"/>
              </a:rPr>
            </a:br>
            <a:r>
              <a:rPr lang="de-DE" dirty="0">
                <a:latin typeface="Poppins Light" pitchFamily="2" charset="77"/>
                <a:cs typeface="Poppins Light" pitchFamily="2" charset="77"/>
              </a:rPr>
              <a:t>Nestlé Deutschland AG </a:t>
            </a:r>
            <a:endParaRPr lang="de-DE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D5DB6B39-369C-E2DA-B77C-12C78E077034}"/>
              </a:ext>
            </a:extLst>
          </p:cNvPr>
          <p:cNvSpPr txBox="1">
            <a:spLocks/>
          </p:cNvSpPr>
          <p:nvPr/>
        </p:nvSpPr>
        <p:spPr>
          <a:xfrm>
            <a:off x="73152" y="4492097"/>
            <a:ext cx="3009639" cy="10941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4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tabLst>
                <a:tab pos="4843463" algn="l"/>
              </a:tabLst>
            </a:pPr>
            <a:r>
              <a:rPr lang="de-DE" dirty="0">
                <a:latin typeface="Poppins Light" pitchFamily="2" charset="77"/>
                <a:cs typeface="Poppins Light" pitchFamily="2" charset="77"/>
              </a:rPr>
              <a:t>Foto: Salome Roessler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577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C59511-307C-5DF6-490A-A519AEE290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CB9568A-6538-FD51-BC89-8AA3FC2D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Cross Mentoring2Grow Module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7BFD5319-BBB1-5801-0CE2-18FAAACBD62A}"/>
              </a:ext>
            </a:extLst>
          </p:cNvPr>
          <p:cNvSpPr txBox="1">
            <a:spLocks/>
          </p:cNvSpPr>
          <p:nvPr/>
        </p:nvSpPr>
        <p:spPr>
          <a:xfrm>
            <a:off x="665204" y="3335060"/>
            <a:ext cx="3118103" cy="65974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2000" dirty="0">
                <a:latin typeface="Poppins Light" pitchFamily="2" charset="77"/>
                <a:cs typeface="Poppins Light" pitchFamily="2" charset="77"/>
              </a:rPr>
              <a:t>Treffen</a:t>
            </a: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1E4CABAD-C0D7-9C6B-ABD1-89615F75E16B}"/>
              </a:ext>
            </a:extLst>
          </p:cNvPr>
          <p:cNvSpPr txBox="1">
            <a:spLocks/>
          </p:cNvSpPr>
          <p:nvPr/>
        </p:nvSpPr>
        <p:spPr>
          <a:xfrm>
            <a:off x="652717" y="3783974"/>
            <a:ext cx="3118103" cy="11286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Aft>
                <a:spcPts val="600"/>
              </a:spcAft>
            </a:pPr>
            <a:r>
              <a:rPr lang="de-DE" sz="1500" dirty="0"/>
              <a:t>von Mentee und Mentor*in </a:t>
            </a:r>
            <a:br>
              <a:rPr lang="de-DE" sz="1500" dirty="0"/>
            </a:br>
            <a:r>
              <a:rPr lang="de-DE" sz="1500" dirty="0"/>
              <a:t>ca. einmal im Monat</a:t>
            </a:r>
            <a:endParaRPr lang="de-DE" sz="1500" dirty="0">
              <a:latin typeface="+mn-lt"/>
            </a:endParaRP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33A08A2C-7EA7-319B-8A1F-9B9EA653D380}"/>
              </a:ext>
            </a:extLst>
          </p:cNvPr>
          <p:cNvSpPr txBox="1">
            <a:spLocks/>
          </p:cNvSpPr>
          <p:nvPr/>
        </p:nvSpPr>
        <p:spPr>
          <a:xfrm>
            <a:off x="4536948" y="3335060"/>
            <a:ext cx="3118103" cy="65974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2000" dirty="0">
                <a:latin typeface="Poppins Light" pitchFamily="2" charset="77"/>
                <a:cs typeface="Poppins Light" pitchFamily="2" charset="77"/>
              </a:rPr>
              <a:t>Peer-Events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A7BA7DA7-B0E0-8265-264E-F5AAAFCED307}"/>
              </a:ext>
            </a:extLst>
          </p:cNvPr>
          <p:cNvSpPr txBox="1">
            <a:spLocks/>
          </p:cNvSpPr>
          <p:nvPr/>
        </p:nvSpPr>
        <p:spPr>
          <a:xfrm>
            <a:off x="4524461" y="3783974"/>
            <a:ext cx="3118103" cy="11286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Aft>
                <a:spcPts val="600"/>
              </a:spcAft>
            </a:pPr>
            <a:r>
              <a:rPr lang="de-DE" sz="1500" dirty="0"/>
              <a:t>und unternehmens­übergreifender Austausch</a:t>
            </a:r>
            <a:endParaRPr lang="de-DE" sz="1500" dirty="0">
              <a:latin typeface="+mn-lt"/>
            </a:endParaRPr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F63593AC-F264-12BE-16BD-57E47242EED6}"/>
              </a:ext>
            </a:extLst>
          </p:cNvPr>
          <p:cNvSpPr txBox="1">
            <a:spLocks/>
          </p:cNvSpPr>
          <p:nvPr/>
        </p:nvSpPr>
        <p:spPr>
          <a:xfrm>
            <a:off x="8408692" y="3335060"/>
            <a:ext cx="3118103" cy="65974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Poppins Light" pitchFamily="2" charset="77"/>
                <a:cs typeface="Poppins Light" pitchFamily="2" charset="77"/>
              </a:rPr>
              <a:t>Seminarangebote</a:t>
            </a: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BC599B49-9E8C-2600-0941-6BE0F7C705CE}"/>
              </a:ext>
            </a:extLst>
          </p:cNvPr>
          <p:cNvSpPr txBox="1">
            <a:spLocks/>
          </p:cNvSpPr>
          <p:nvPr/>
        </p:nvSpPr>
        <p:spPr>
          <a:xfrm>
            <a:off x="8396205" y="3783974"/>
            <a:ext cx="3118103" cy="11286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Aft>
                <a:spcPts val="600"/>
              </a:spcAft>
            </a:pPr>
            <a:r>
              <a:rPr lang="de-DE" sz="1500" dirty="0"/>
              <a:t>passgenau zugeschnitten </a:t>
            </a:r>
            <a:br>
              <a:rPr lang="de-DE" sz="1500" dirty="0"/>
            </a:br>
            <a:r>
              <a:rPr lang="de-DE" sz="1500" dirty="0"/>
              <a:t>für Mentees und Mentor*innen</a:t>
            </a:r>
            <a:endParaRPr lang="de-DE" sz="1500" dirty="0">
              <a:latin typeface="+mn-lt"/>
            </a:endParaRPr>
          </a:p>
        </p:txBody>
      </p:sp>
      <p:pic>
        <p:nvPicPr>
          <p:cNvPr id="17" name="Inhaltsplatzhalter 19">
            <a:extLst>
              <a:ext uri="{FF2B5EF4-FFF2-40B4-BE49-F238E27FC236}">
                <a16:creationId xmlns:a16="http://schemas.microsoft.com/office/drawing/2014/main" id="{2B900E0A-7E6E-85AE-4FE8-376FD169F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" t="11507" r="10773" b="26141"/>
          <a:stretch>
            <a:fillRect/>
          </a:stretch>
        </p:blipFill>
        <p:spPr>
          <a:xfrm>
            <a:off x="8188864" y="1304925"/>
            <a:ext cx="3560223" cy="172878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86700D5-CD93-EE2D-A3A6-1E4486A097BE}"/>
              </a:ext>
            </a:extLst>
          </p:cNvPr>
          <p:cNvGrpSpPr/>
          <p:nvPr/>
        </p:nvGrpSpPr>
        <p:grpSpPr>
          <a:xfrm>
            <a:off x="10567255" y="220583"/>
            <a:ext cx="910253" cy="910253"/>
            <a:chOff x="10610125" y="292014"/>
            <a:chExt cx="808585" cy="80858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1A524EC-97BF-B82D-7982-348E6AD6DF6B}"/>
                </a:ext>
              </a:extLst>
            </p:cNvPr>
            <p:cNvSpPr/>
            <p:nvPr/>
          </p:nvSpPr>
          <p:spPr>
            <a:xfrm>
              <a:off x="10610125" y="292014"/>
              <a:ext cx="808585" cy="8085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BFB61A04-9CDE-7F7B-AD35-E8FF73B86484}"/>
                </a:ext>
              </a:extLst>
            </p:cNvPr>
            <p:cNvSpPr txBox="1"/>
            <p:nvPr/>
          </p:nvSpPr>
          <p:spPr>
            <a:xfrm>
              <a:off x="10610125" y="430372"/>
              <a:ext cx="808585" cy="369507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de-DE" sz="10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12-</a:t>
              </a:r>
              <a:br>
                <a:rPr lang="de-DE" sz="10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</a:br>
              <a:r>
                <a:rPr lang="de-DE" sz="10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monatiges</a:t>
              </a:r>
            </a:p>
            <a:p>
              <a:pPr algn="ctr"/>
              <a:r>
                <a:rPr lang="de-DE" sz="10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Programm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D1D9E4DE-E2D6-165B-17D1-E8FD590F5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903857" y="824030"/>
              <a:ext cx="262335" cy="190448"/>
            </a:xfrm>
            <a:prstGeom prst="rect">
              <a:avLst/>
            </a:prstGeom>
          </p:spPr>
        </p:pic>
      </p:grp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DEC0858E-9860-C483-F366-B9D2A6AA06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1744" r="2384" b="29297"/>
          <a:stretch>
            <a:fillRect/>
          </a:stretch>
        </p:blipFill>
        <p:spPr>
          <a:xfrm>
            <a:off x="4318727" y="1304925"/>
            <a:ext cx="3562691" cy="1728788"/>
          </a:xfrm>
          <a:prstGeom prst="rect">
            <a:avLst/>
          </a:prstGeom>
          <a:noFill/>
        </p:spPr>
      </p:pic>
      <p:pic>
        <p:nvPicPr>
          <p:cNvPr id="22" name="Bildplatzhalter 23">
            <a:extLst>
              <a:ext uri="{FF2B5EF4-FFF2-40B4-BE49-F238E27FC236}">
                <a16:creationId xmlns:a16="http://schemas.microsoft.com/office/drawing/2014/main" id="{36E947B0-9E12-D22D-A584-4D8F28F7EE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7" t="8085" r="22962" b="52451"/>
          <a:stretch>
            <a:fillRect/>
          </a:stretch>
        </p:blipFill>
        <p:spPr>
          <a:xfrm>
            <a:off x="442912" y="1300544"/>
            <a:ext cx="3554544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6F6E98-BEDF-AB90-ED65-D2C4EFBE89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3273" y="5913439"/>
            <a:ext cx="7685271" cy="9445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Cross Mentoring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B8747E-CFD2-275F-18C3-314BA8516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r="2" b="2"/>
          <a:stretch>
            <a:fillRect/>
          </a:stretch>
        </p:blipFill>
        <p:spPr>
          <a:xfrm>
            <a:off x="6635750" y="1275190"/>
            <a:ext cx="5128571" cy="3976079"/>
          </a:xfrm>
          <a:prstGeom prst="rect">
            <a:avLst/>
          </a:prstGeom>
          <a:noFill/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9ABD8CF-5CB9-BE38-0A1A-BC7CA562D59E}"/>
              </a:ext>
            </a:extLst>
          </p:cNvPr>
          <p:cNvSpPr txBox="1">
            <a:spLocks/>
          </p:cNvSpPr>
          <p:nvPr/>
        </p:nvSpPr>
        <p:spPr>
          <a:xfrm>
            <a:off x="803273" y="1350644"/>
            <a:ext cx="4750860" cy="46085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br>
              <a:rPr lang="de-DE" dirty="0"/>
            </a:br>
            <a:endParaRPr lang="de-DE" dirty="0">
              <a:latin typeface="+mj-lt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00653612-05AA-7428-84B8-6F23936A37E2}"/>
              </a:ext>
            </a:extLst>
          </p:cNvPr>
          <p:cNvSpPr txBox="1">
            <a:spLocks/>
          </p:cNvSpPr>
          <p:nvPr/>
        </p:nvSpPr>
        <p:spPr>
          <a:xfrm>
            <a:off x="803273" y="451803"/>
            <a:ext cx="10945813" cy="5032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/>
              <a:t>Cross Mentoring2Grow – Zeitrahmen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133B4FC-3355-2B82-5FBE-58A5C03109EE}"/>
              </a:ext>
            </a:extLst>
          </p:cNvPr>
          <p:cNvSpPr txBox="1"/>
          <p:nvPr/>
        </p:nvSpPr>
        <p:spPr>
          <a:xfrm>
            <a:off x="55977" y="1350644"/>
            <a:ext cx="639562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e-DE" sz="1500" b="1" dirty="0"/>
              <a:t>Basisseminar für Mentees:</a:t>
            </a:r>
          </a:p>
          <a:p>
            <a:pPr lvl="1"/>
            <a:r>
              <a:rPr lang="de-DE" sz="1500" dirty="0"/>
              <a:t>2 Halbtagessseminare, 3 Rahmenveranstaltungen,</a:t>
            </a:r>
          </a:p>
          <a:p>
            <a:pPr lvl="1"/>
            <a:r>
              <a:rPr lang="de-DE" sz="1500" dirty="0"/>
              <a:t>2 Netzwerkveranstaltungen, 2 virtuelle Vortrags-veranstaltungen</a:t>
            </a:r>
          </a:p>
          <a:p>
            <a:pPr lvl="1"/>
            <a:endParaRPr lang="de-DE" sz="1500" dirty="0"/>
          </a:p>
          <a:p>
            <a:pPr lvl="1"/>
            <a:endParaRPr lang="de-DE" sz="1500" dirty="0"/>
          </a:p>
          <a:p>
            <a:pPr lvl="1"/>
            <a:endParaRPr lang="de-DE" sz="1500" dirty="0"/>
          </a:p>
          <a:p>
            <a:pPr lvl="1"/>
            <a:endParaRPr lang="de-DE" sz="1500" dirty="0"/>
          </a:p>
          <a:p>
            <a:pPr lvl="1"/>
            <a:r>
              <a:rPr lang="de-DE" sz="1500" b="1" dirty="0"/>
              <a:t>Basisseminar für Mentor*innen: </a:t>
            </a:r>
          </a:p>
          <a:p>
            <a:pPr lvl="1"/>
            <a:r>
              <a:rPr lang="de-DE" sz="1500" dirty="0"/>
              <a:t>3 Rahmenveranstaltungen, 2 Netzwerkveranstaltungen, </a:t>
            </a:r>
          </a:p>
          <a:p>
            <a:pPr lvl="1"/>
            <a:r>
              <a:rPr lang="de-DE" sz="1500" dirty="0"/>
              <a:t>2 virtuelle Vortragsveranstaltungen</a:t>
            </a:r>
          </a:p>
        </p:txBody>
      </p:sp>
    </p:spTree>
    <p:extLst>
      <p:ext uri="{BB962C8B-B14F-4D97-AF65-F5344CB8AC3E}">
        <p14:creationId xmlns:p14="http://schemas.microsoft.com/office/powerpoint/2010/main" val="98431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13C8-8DD9-7995-F605-BA6DB15FD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0AC0CE0-EBFB-0788-EB42-81C79563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Cross Mentoring Netzwerk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EA94F35-4E92-68F6-E576-AE026CF174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9896" y="5944389"/>
            <a:ext cx="7685271" cy="944560"/>
          </a:xfrm>
        </p:spPr>
        <p:txBody>
          <a:bodyPr/>
          <a:lstStyle/>
          <a:p>
            <a:r>
              <a:rPr lang="de-DE"/>
              <a:t>Cross Mentoring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4988183-DFDF-38DB-E73E-DB7DF0A16C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3275" y="4823906"/>
            <a:ext cx="10945813" cy="669718"/>
          </a:xfrm>
        </p:spPr>
        <p:txBody>
          <a:bodyPr vert="horz" lIns="0" tIns="0" rIns="0" bIns="0" rtlCol="0" anchor="t">
            <a:noAutofit/>
          </a:bodyPr>
          <a:lstStyle/>
          <a:p>
            <a:pPr lvl="2"/>
            <a:r>
              <a:rPr lang="de-DE"/>
              <a:t>In unserem Netzwerk finden sich Organisationen aus den verschiedensten Branchen. </a:t>
            </a:r>
            <a:br>
              <a:rPr lang="de-DE"/>
            </a:br>
            <a:r>
              <a:rPr lang="de-DE"/>
              <a:t>Insgesamt waren im Jahr 2025 über 80 Organisationen in unseren Cross Mentoring Programmen aktiv. 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2C95BC05-74E6-5EF0-6C40-2E309B08E1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2914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4FABC5B0-D9CC-6752-95EC-10600877B4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78225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de-DE">
              <a:cs typeface="Poppins Light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52B7C892-5F7F-9872-7BC3-E811E56CB3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13536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11DC3149-2844-C5A6-85B5-B078235DD8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48847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7A488313-9704-FBF6-0632-44873F9FD0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4158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3908C11A-4873-A05B-1ED1-9473513B6E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19469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Freihandform 11">
            <a:extLst>
              <a:ext uri="{FF2B5EF4-FFF2-40B4-BE49-F238E27FC236}">
                <a16:creationId xmlns:a16="http://schemas.microsoft.com/office/drawing/2014/main" id="{02A4427B-FA9F-97B1-342F-B2C180FEFA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54780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0F8FDA87-C391-8100-A5D4-60E65A94D830}"/>
              </a:ext>
            </a:extLst>
          </p:cNvPr>
          <p:cNvSpPr>
            <a:spLocks/>
          </p:cNvSpPr>
          <p:nvPr/>
        </p:nvSpPr>
        <p:spPr>
          <a:xfrm>
            <a:off x="10490091" y="13026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174EC194-71AA-D868-3AA2-354C427D36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2913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BA7DD74B-A3A8-220C-3F96-7AA28640E4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78224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625C3860-E937-0783-6F80-EA34F08C15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13535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D9957861-3755-0D06-EB3F-5536D38557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48846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383BD5F1-93FB-1426-5289-F39EA60848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4157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3A9437C8-7961-4A85-CFFB-C596729381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19468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56F8AEA2-5CA0-E0F7-A9ED-CE8A429E87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54779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A3DEC5E1-9FDE-F1BA-6E85-5E8582E044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90090" y="21408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Freihandform 21">
            <a:extLst>
              <a:ext uri="{FF2B5EF4-FFF2-40B4-BE49-F238E27FC236}">
                <a16:creationId xmlns:a16="http://schemas.microsoft.com/office/drawing/2014/main" id="{321D0AE7-018B-6F4B-3F74-34A7702B4F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386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Freihandform 22">
            <a:extLst>
              <a:ext uri="{FF2B5EF4-FFF2-40B4-BE49-F238E27FC236}">
                <a16:creationId xmlns:a16="http://schemas.microsoft.com/office/drawing/2014/main" id="{4CF9658F-0D92-E42D-61B3-62B05CB664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85697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Freihandform 23">
            <a:extLst>
              <a:ext uri="{FF2B5EF4-FFF2-40B4-BE49-F238E27FC236}">
                <a16:creationId xmlns:a16="http://schemas.microsoft.com/office/drawing/2014/main" id="{D61AB370-C39C-87A7-EC8B-9845DB8956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1008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Freihandform 24">
            <a:extLst>
              <a:ext uri="{FF2B5EF4-FFF2-40B4-BE49-F238E27FC236}">
                <a16:creationId xmlns:a16="http://schemas.microsoft.com/office/drawing/2014/main" id="{D0024871-8182-6C1A-268E-64D2B0511E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56319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DC90043D-5844-4462-8E7F-EA6EBD0A90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630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Freihandform 26">
            <a:extLst>
              <a:ext uri="{FF2B5EF4-FFF2-40B4-BE49-F238E27FC236}">
                <a16:creationId xmlns:a16="http://schemas.microsoft.com/office/drawing/2014/main" id="{9DB1680C-6FE3-6C6A-5FE6-8F093F8B07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6941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03F086AD-8ECC-7554-4E15-C0A882EE81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62252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1F290555-CCED-5FCE-4651-D3FDC7C6D0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97563" y="29790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Freihandform 29">
            <a:extLst>
              <a:ext uri="{FF2B5EF4-FFF2-40B4-BE49-F238E27FC236}">
                <a16:creationId xmlns:a16="http://schemas.microsoft.com/office/drawing/2014/main" id="{60945AFD-1BB2-3DC6-ACF0-1087898E7A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385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1" name="Freihandform 30">
            <a:extLst>
              <a:ext uri="{FF2B5EF4-FFF2-40B4-BE49-F238E27FC236}">
                <a16:creationId xmlns:a16="http://schemas.microsoft.com/office/drawing/2014/main" id="{E8038C5E-CA6E-3D39-A243-B651397CE2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85696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A07E4B57-0290-F65D-8651-A36B574FF9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21007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F2E0B4AE-4E6E-21C2-92BC-01334C0861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56318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D2618309-DADE-C7A3-1E54-D78EB3BC47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629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Freihandform 34">
            <a:extLst>
              <a:ext uri="{FF2B5EF4-FFF2-40B4-BE49-F238E27FC236}">
                <a16:creationId xmlns:a16="http://schemas.microsoft.com/office/drawing/2014/main" id="{9C7A9A9F-0D1F-83AD-FA9C-52CF77FEE3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6940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B35292EB-6A54-394A-92DC-69E0304A13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62251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7" name="Freihandform 36">
            <a:extLst>
              <a:ext uri="{FF2B5EF4-FFF2-40B4-BE49-F238E27FC236}">
                <a16:creationId xmlns:a16="http://schemas.microsoft.com/office/drawing/2014/main" id="{AD556813-CCD7-1085-BF39-A3656D4F03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97562" y="3817224"/>
            <a:ext cx="1251525" cy="664554"/>
          </a:xfrm>
          <a:custGeom>
            <a:avLst/>
            <a:gdLst>
              <a:gd name="connsiteX0" fmla="*/ 0 w 1220349"/>
              <a:gd name="connsiteY0" fmla="*/ 0 h 648000"/>
              <a:gd name="connsiteX1" fmla="*/ 56979 w 1220349"/>
              <a:gd name="connsiteY1" fmla="*/ 0 h 648000"/>
              <a:gd name="connsiteX2" fmla="*/ 1163370 w 1220349"/>
              <a:gd name="connsiteY2" fmla="*/ 0 h 648000"/>
              <a:gd name="connsiteX3" fmla="*/ 1220349 w 1220349"/>
              <a:gd name="connsiteY3" fmla="*/ 0 h 648000"/>
              <a:gd name="connsiteX4" fmla="*/ 1220349 w 1220349"/>
              <a:gd name="connsiteY4" fmla="*/ 56979 h 648000"/>
              <a:gd name="connsiteX5" fmla="*/ 1220349 w 1220349"/>
              <a:gd name="connsiteY5" fmla="*/ 302115 h 648000"/>
              <a:gd name="connsiteX6" fmla="*/ 1220349 w 1220349"/>
              <a:gd name="connsiteY6" fmla="*/ 591021 h 648000"/>
              <a:gd name="connsiteX7" fmla="*/ 1163370 w 1220349"/>
              <a:gd name="connsiteY7" fmla="*/ 648000 h 648000"/>
              <a:gd name="connsiteX8" fmla="*/ 56979 w 1220349"/>
              <a:gd name="connsiteY8" fmla="*/ 648000 h 648000"/>
              <a:gd name="connsiteX9" fmla="*/ 0 w 1220349"/>
              <a:gd name="connsiteY9" fmla="*/ 591021 h 648000"/>
              <a:gd name="connsiteX10" fmla="*/ 0 w 1220349"/>
              <a:gd name="connsiteY10" fmla="*/ 302115 h 648000"/>
              <a:gd name="connsiteX11" fmla="*/ 0 w 1220349"/>
              <a:gd name="connsiteY11" fmla="*/ 56979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9" h="648000">
                <a:moveTo>
                  <a:pt x="0" y="0"/>
                </a:moveTo>
                <a:lnTo>
                  <a:pt x="56979" y="0"/>
                </a:lnTo>
                <a:lnTo>
                  <a:pt x="1163370" y="0"/>
                </a:lnTo>
                <a:lnTo>
                  <a:pt x="1220349" y="0"/>
                </a:lnTo>
                <a:lnTo>
                  <a:pt x="1220349" y="56979"/>
                </a:lnTo>
                <a:lnTo>
                  <a:pt x="1220349" y="302115"/>
                </a:lnTo>
                <a:lnTo>
                  <a:pt x="1220349" y="591021"/>
                </a:lnTo>
                <a:cubicBezTo>
                  <a:pt x="1220349" y="622490"/>
                  <a:pt x="1194839" y="648000"/>
                  <a:pt x="1163370" y="648000"/>
                </a:cubicBezTo>
                <a:lnTo>
                  <a:pt x="56979" y="648000"/>
                </a:lnTo>
                <a:cubicBezTo>
                  <a:pt x="25510" y="648000"/>
                  <a:pt x="0" y="622490"/>
                  <a:pt x="0" y="591021"/>
                </a:cubicBezTo>
                <a:lnTo>
                  <a:pt x="0" y="302115"/>
                </a:lnTo>
                <a:lnTo>
                  <a:pt x="0" y="56979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6" name="Bild 7" descr="C_FBG_gr">
            <a:extLst>
              <a:ext uri="{FF2B5EF4-FFF2-40B4-BE49-F238E27FC236}">
                <a16:creationId xmlns:a16="http://schemas.microsoft.com/office/drawing/2014/main" id="{5D58B273-5069-D033-FE82-7E2F3812AEA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733" y="2255000"/>
            <a:ext cx="347775" cy="45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05EC0EAF-12E0-EAAF-8362-DD1681EEE8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7" y="2302376"/>
            <a:ext cx="460270" cy="37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52F2016C-D198-59F8-D091-35960B832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873" y="2095774"/>
            <a:ext cx="971254" cy="57024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4720D89F-FBFA-C3F6-7465-A4CE88D4B9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5600" y="1396220"/>
            <a:ext cx="984891" cy="396979"/>
          </a:xfrm>
          <a:prstGeom prst="rect">
            <a:avLst/>
          </a:prstGeom>
        </p:spPr>
      </p:pic>
      <p:pic>
        <p:nvPicPr>
          <p:cNvPr id="67" name="Bild 100" descr="Deutsche Börse Logo ohne Rand">
            <a:extLst>
              <a:ext uri="{FF2B5EF4-FFF2-40B4-BE49-F238E27FC236}">
                <a16:creationId xmlns:a16="http://schemas.microsoft.com/office/drawing/2014/main" id="{A7510819-4A7A-A88C-CD93-CED2B379B71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78" y="2344660"/>
            <a:ext cx="953760" cy="17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Bild 17" descr="SWM-4CO1-ohne">
            <a:extLst>
              <a:ext uri="{FF2B5EF4-FFF2-40B4-BE49-F238E27FC236}">
                <a16:creationId xmlns:a16="http://schemas.microsoft.com/office/drawing/2014/main" id="{67AA1DDB-CF65-2301-A278-B3398A05C1D3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6776" y="4036729"/>
            <a:ext cx="766033" cy="25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Grafik 56" descr="Logo">
            <a:extLst>
              <a:ext uri="{FF2B5EF4-FFF2-40B4-BE49-F238E27FC236}">
                <a16:creationId xmlns:a16="http://schemas.microsoft.com/office/drawing/2014/main" id="{40459A47-88AE-0DD9-6A3E-417EB09A82E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42" y="4038644"/>
            <a:ext cx="892406" cy="27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35457FD8-0F5E-B34E-42E0-9C39ED3E70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7" t="16268" r="11325" b="12511"/>
          <a:stretch/>
        </p:blipFill>
        <p:spPr>
          <a:xfrm>
            <a:off x="6325664" y="3960367"/>
            <a:ext cx="924020" cy="419878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1485C5B-1436-8DB3-B802-7CE5ADBDF94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290" y="4069388"/>
            <a:ext cx="986353" cy="17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rafik 67" descr="Logo Universitätsklinikum Frankfurt">
            <a:extLst>
              <a:ext uri="{FF2B5EF4-FFF2-40B4-BE49-F238E27FC236}">
                <a16:creationId xmlns:a16="http://schemas.microsoft.com/office/drawing/2014/main" id="{F92BE2B6-0645-2608-F227-92D6DB72793C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110" y="3958621"/>
            <a:ext cx="868609" cy="3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3F3624-2530-78D8-8506-A78F6830548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67" y="3132865"/>
            <a:ext cx="437418" cy="40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Bild 2">
            <a:extLst>
              <a:ext uri="{FF2B5EF4-FFF2-40B4-BE49-F238E27FC236}">
                <a16:creationId xmlns:a16="http://schemas.microsoft.com/office/drawing/2014/main" id="{24915383-48A6-9904-8936-ACB526B4CDAF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35791" y="3112875"/>
            <a:ext cx="813893" cy="39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4129DB7A-4EE0-AD69-6F26-0D3773A9E8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603" y="3142903"/>
            <a:ext cx="478867" cy="321220"/>
          </a:xfrm>
          <a:prstGeom prst="rect">
            <a:avLst/>
          </a:prstGeom>
        </p:spPr>
      </p:pic>
      <p:pic>
        <p:nvPicPr>
          <p:cNvPr id="60" name="Grafik 59" descr="Logo">
            <a:extLst>
              <a:ext uri="{FF2B5EF4-FFF2-40B4-BE49-F238E27FC236}">
                <a16:creationId xmlns:a16="http://schemas.microsoft.com/office/drawing/2014/main" id="{AD13F352-8F3F-ACCC-F47B-A3C274B85BAE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29" y="3154894"/>
            <a:ext cx="734283" cy="32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8EAFDAB-7414-2560-7E31-0FBD1FF28F0B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5" y="1431558"/>
            <a:ext cx="423613" cy="42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Bild 6">
            <a:extLst>
              <a:ext uri="{FF2B5EF4-FFF2-40B4-BE49-F238E27FC236}">
                <a16:creationId xmlns:a16="http://schemas.microsoft.com/office/drawing/2014/main" id="{9194060C-013B-91A5-D46B-FAD2C09E2D21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08284" y="1496592"/>
            <a:ext cx="418268" cy="30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A0CF5CC2-22A3-8583-2F17-5C026DA2852B}"/>
              </a:ext>
            </a:extLst>
          </p:cNvPr>
          <p:cNvPicPr/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00414" y="1522105"/>
            <a:ext cx="807305" cy="248267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82D47865-D870-73A5-2932-B5D87BCBD95B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7427" y="2342802"/>
            <a:ext cx="751383" cy="2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F305B0C5-017A-2956-6225-7576B812C3F2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50026" y="3231260"/>
            <a:ext cx="877016" cy="12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31DF71CB-9692-BFDC-575F-F06677F8DE42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61" y="1537004"/>
            <a:ext cx="967139" cy="20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rafik 60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3D25EE3F-1D61-AFF0-BDDD-240767ABFD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14550" y="1525277"/>
            <a:ext cx="781050" cy="245095"/>
          </a:xfrm>
          <a:prstGeom prst="rect">
            <a:avLst/>
          </a:prstGeom>
        </p:spPr>
      </p:pic>
      <p:pic>
        <p:nvPicPr>
          <p:cNvPr id="77" name="Grafik 76" descr="Ein Bild, das Text, Logo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6DB9F172-AC32-586F-B94E-13821C17857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30717" y="3900206"/>
            <a:ext cx="604675" cy="478325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4D802BBD-4F3B-15D9-E005-5A89A9F7D87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84806" y="1527548"/>
            <a:ext cx="923925" cy="23333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F8E4E23-E0EA-AFC5-C3F6-D84C8CD728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01027" y="3218125"/>
            <a:ext cx="944774" cy="262718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B7CA8BA-5053-7ADF-EF64-CFF0554F52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7" y="3862944"/>
            <a:ext cx="1072879" cy="456042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82F730F4-9C31-D6FA-F36A-F3A1CDCD567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7" y="3094742"/>
            <a:ext cx="1036818" cy="396851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97ED5AE-F3B9-38B3-B550-2D43E10364F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27" y="2293526"/>
            <a:ext cx="1056827" cy="359149"/>
          </a:xfrm>
          <a:prstGeom prst="rect">
            <a:avLst/>
          </a:prstGeom>
        </p:spPr>
      </p:pic>
      <p:pic>
        <p:nvPicPr>
          <p:cNvPr id="53" name="Grafik 52" descr="Ein Bild, das Text, Schrift, weiß, Kalligrafie enthält.&#10;&#10;KI-generierte Inhalte können fehlerhaft sein.">
            <a:extLst>
              <a:ext uri="{FF2B5EF4-FFF2-40B4-BE49-F238E27FC236}">
                <a16:creationId xmlns:a16="http://schemas.microsoft.com/office/drawing/2014/main" id="{CF92F684-F64A-9AE9-179D-B2005FAC792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05" y="1555905"/>
            <a:ext cx="997742" cy="165104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4AB158E1-2AE0-2447-31E8-9990AA6F01B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68" y="2277242"/>
            <a:ext cx="1051087" cy="2801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1176D2F6-D232-A821-EE8A-67EB6D34615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50" y="2275106"/>
            <a:ext cx="665204" cy="426826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C1CE1B25-D191-0C96-6A0C-5CA1414613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814215" y="2557342"/>
            <a:ext cx="1183455" cy="1674738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D572CD41-1786-976C-88A0-37B6E63B935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45" y="3862944"/>
            <a:ext cx="1219515" cy="4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8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93DFF-F65B-B835-0E0A-AB6A93007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EEDF667-2925-55F1-990A-83759186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Cross Mentoring2Grow: unsere teilnehmenden Mentees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048158-BC78-749C-E838-0016F3B58F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Cross Mentoring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A24295CE-0985-050B-DFF1-30E3A359C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9152253" y="1484188"/>
            <a:ext cx="2606994" cy="4089756"/>
          </a:xfrm>
          <a:custGeom>
            <a:avLst/>
            <a:gdLst>
              <a:gd name="connsiteX0" fmla="*/ 5051 w 2606994"/>
              <a:gd name="connsiteY0" fmla="*/ 0 h 4089756"/>
              <a:gd name="connsiteX1" fmla="*/ 2606994 w 2606994"/>
              <a:gd name="connsiteY1" fmla="*/ 0 h 4089756"/>
              <a:gd name="connsiteX2" fmla="*/ 2606994 w 2606994"/>
              <a:gd name="connsiteY2" fmla="*/ 3184655 h 4089756"/>
              <a:gd name="connsiteX3" fmla="*/ 2606994 w 2606994"/>
              <a:gd name="connsiteY3" fmla="*/ 3593569 h 4089756"/>
              <a:gd name="connsiteX4" fmla="*/ 2606994 w 2606994"/>
              <a:gd name="connsiteY4" fmla="*/ 4089755 h 4089756"/>
              <a:gd name="connsiteX5" fmla="*/ 504037 w 2606994"/>
              <a:gd name="connsiteY5" fmla="*/ 4089755 h 4089756"/>
              <a:gd name="connsiteX6" fmla="*/ 504037 w 2606994"/>
              <a:gd name="connsiteY6" fmla="*/ 4089673 h 4089756"/>
              <a:gd name="connsiteX7" fmla="*/ 503212 w 2606994"/>
              <a:gd name="connsiteY7" fmla="*/ 4089756 h 4089756"/>
              <a:gd name="connsiteX8" fmla="*/ 9451 w 2606994"/>
              <a:gd name="connsiteY8" fmla="*/ 3687330 h 4089756"/>
              <a:gd name="connsiteX9" fmla="*/ 0 w 2606994"/>
              <a:gd name="connsiteY9" fmla="*/ 3593571 h 4089756"/>
              <a:gd name="connsiteX10" fmla="*/ 504037 w 2606994"/>
              <a:gd name="connsiteY10" fmla="*/ 3593571 h 4089756"/>
              <a:gd name="connsiteX11" fmla="*/ 504037 w 2606994"/>
              <a:gd name="connsiteY11" fmla="*/ 3593569 h 4089756"/>
              <a:gd name="connsiteX12" fmla="*/ 5051 w 2606994"/>
              <a:gd name="connsiteY12" fmla="*/ 3593569 h 408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6994" h="4089756">
                <a:moveTo>
                  <a:pt x="5051" y="0"/>
                </a:moveTo>
                <a:lnTo>
                  <a:pt x="2606994" y="0"/>
                </a:lnTo>
                <a:lnTo>
                  <a:pt x="2606994" y="3184655"/>
                </a:lnTo>
                <a:lnTo>
                  <a:pt x="2606994" y="3593569"/>
                </a:lnTo>
                <a:lnTo>
                  <a:pt x="2606994" y="4089755"/>
                </a:lnTo>
                <a:lnTo>
                  <a:pt x="504037" y="4089755"/>
                </a:lnTo>
                <a:lnTo>
                  <a:pt x="504037" y="4089673"/>
                </a:lnTo>
                <a:lnTo>
                  <a:pt x="503212" y="4089756"/>
                </a:lnTo>
                <a:cubicBezTo>
                  <a:pt x="259654" y="4089756"/>
                  <a:pt x="56448" y="3916995"/>
                  <a:pt x="9451" y="3687330"/>
                </a:cubicBezTo>
                <a:lnTo>
                  <a:pt x="0" y="3593571"/>
                </a:lnTo>
                <a:lnTo>
                  <a:pt x="504037" y="3593571"/>
                </a:lnTo>
                <a:lnTo>
                  <a:pt x="504037" y="3593569"/>
                </a:lnTo>
                <a:lnTo>
                  <a:pt x="5051" y="35935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17DB4518-720C-216F-C42B-3BB738C299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388" y="1484188"/>
            <a:ext cx="2606994" cy="4089756"/>
          </a:xfrm>
          <a:custGeom>
            <a:avLst/>
            <a:gdLst>
              <a:gd name="connsiteX0" fmla="*/ 5051 w 2606994"/>
              <a:gd name="connsiteY0" fmla="*/ 0 h 4089756"/>
              <a:gd name="connsiteX1" fmla="*/ 2606994 w 2606994"/>
              <a:gd name="connsiteY1" fmla="*/ 0 h 4089756"/>
              <a:gd name="connsiteX2" fmla="*/ 2606994 w 2606994"/>
              <a:gd name="connsiteY2" fmla="*/ 3184655 h 4089756"/>
              <a:gd name="connsiteX3" fmla="*/ 2606994 w 2606994"/>
              <a:gd name="connsiteY3" fmla="*/ 3593569 h 4089756"/>
              <a:gd name="connsiteX4" fmla="*/ 2606994 w 2606994"/>
              <a:gd name="connsiteY4" fmla="*/ 4089755 h 4089756"/>
              <a:gd name="connsiteX5" fmla="*/ 504037 w 2606994"/>
              <a:gd name="connsiteY5" fmla="*/ 4089755 h 4089756"/>
              <a:gd name="connsiteX6" fmla="*/ 504037 w 2606994"/>
              <a:gd name="connsiteY6" fmla="*/ 4089673 h 4089756"/>
              <a:gd name="connsiteX7" fmla="*/ 503212 w 2606994"/>
              <a:gd name="connsiteY7" fmla="*/ 4089756 h 4089756"/>
              <a:gd name="connsiteX8" fmla="*/ 9451 w 2606994"/>
              <a:gd name="connsiteY8" fmla="*/ 3687330 h 4089756"/>
              <a:gd name="connsiteX9" fmla="*/ 0 w 2606994"/>
              <a:gd name="connsiteY9" fmla="*/ 3593571 h 4089756"/>
              <a:gd name="connsiteX10" fmla="*/ 504037 w 2606994"/>
              <a:gd name="connsiteY10" fmla="*/ 3593571 h 4089756"/>
              <a:gd name="connsiteX11" fmla="*/ 504037 w 2606994"/>
              <a:gd name="connsiteY11" fmla="*/ 3593569 h 4089756"/>
              <a:gd name="connsiteX12" fmla="*/ 5051 w 2606994"/>
              <a:gd name="connsiteY12" fmla="*/ 3593569 h 408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6994" h="4089756">
                <a:moveTo>
                  <a:pt x="5051" y="0"/>
                </a:moveTo>
                <a:lnTo>
                  <a:pt x="2606994" y="0"/>
                </a:lnTo>
                <a:lnTo>
                  <a:pt x="2606994" y="3184655"/>
                </a:lnTo>
                <a:lnTo>
                  <a:pt x="2606994" y="3593569"/>
                </a:lnTo>
                <a:lnTo>
                  <a:pt x="2606994" y="4089755"/>
                </a:lnTo>
                <a:lnTo>
                  <a:pt x="504037" y="4089755"/>
                </a:lnTo>
                <a:lnTo>
                  <a:pt x="504037" y="4089673"/>
                </a:lnTo>
                <a:lnTo>
                  <a:pt x="503212" y="4089756"/>
                </a:lnTo>
                <a:cubicBezTo>
                  <a:pt x="259654" y="4089756"/>
                  <a:pt x="56448" y="3916995"/>
                  <a:pt x="9451" y="3687330"/>
                </a:cubicBezTo>
                <a:lnTo>
                  <a:pt x="0" y="3593571"/>
                </a:lnTo>
                <a:lnTo>
                  <a:pt x="504037" y="3593571"/>
                </a:lnTo>
                <a:lnTo>
                  <a:pt x="504037" y="3593569"/>
                </a:lnTo>
                <a:lnTo>
                  <a:pt x="5051" y="35935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B9E8057-F9A8-172F-F75B-81F38DCFD4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47710" y="1484188"/>
            <a:ext cx="2601943" cy="4078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44F5E0F-5C3A-F91D-5289-0006269FF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9981" y="1484188"/>
            <a:ext cx="2601943" cy="4089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FB6E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506625-5695-2C03-0969-C249C9C87B08}"/>
              </a:ext>
            </a:extLst>
          </p:cNvPr>
          <p:cNvSpPr txBox="1"/>
          <p:nvPr/>
        </p:nvSpPr>
        <p:spPr>
          <a:xfrm>
            <a:off x="440387" y="1844714"/>
            <a:ext cx="2614627" cy="41489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1" indent="-277813" algn="ctr"/>
            <a:r>
              <a:rPr lang="de-DE">
                <a:solidFill>
                  <a:schemeClr val="accent2"/>
                </a:solidFill>
                <a:latin typeface="+mj-lt"/>
              </a:rPr>
              <a:t>Beispiel 1</a:t>
            </a:r>
          </a:p>
        </p:txBody>
      </p:sp>
      <p:sp>
        <p:nvSpPr>
          <p:cNvPr id="20" name="Inhaltsplatzhalter 6">
            <a:extLst>
              <a:ext uri="{FF2B5EF4-FFF2-40B4-BE49-F238E27FC236}">
                <a16:creationId xmlns:a16="http://schemas.microsoft.com/office/drawing/2014/main" id="{E76FCDBA-AE2E-B475-CA2F-1B36632A60DE}"/>
              </a:ext>
            </a:extLst>
          </p:cNvPr>
          <p:cNvSpPr txBox="1">
            <a:spLocks/>
          </p:cNvSpPr>
          <p:nvPr/>
        </p:nvSpPr>
        <p:spPr>
          <a:xfrm>
            <a:off x="646976" y="2341770"/>
            <a:ext cx="2454037" cy="3252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de-DE" sz="1100">
                <a:latin typeface="+mj-lt"/>
              </a:rPr>
              <a:t>Führungserfahrung und </a:t>
            </a:r>
            <a:br>
              <a:rPr lang="de-DE" sz="1100">
                <a:latin typeface="+mj-lt"/>
              </a:rPr>
            </a:br>
            <a:r>
              <a:rPr lang="de-DE" sz="1100">
                <a:latin typeface="+mj-lt"/>
              </a:rPr>
              <a:t>-spanne: </a:t>
            </a:r>
            <a:br>
              <a:rPr lang="de-DE" sz="1100"/>
            </a:br>
            <a:r>
              <a:rPr lang="de-DE" sz="1100"/>
              <a:t>neu in Führung bzw. bis zu </a:t>
            </a:r>
            <a:br>
              <a:rPr lang="de-DE" sz="1100"/>
            </a:br>
            <a:r>
              <a:rPr lang="de-DE" sz="1100"/>
              <a:t>4 Jahre Führungserfahrung </a:t>
            </a:r>
          </a:p>
          <a:p>
            <a:pPr lvl="2"/>
            <a:r>
              <a:rPr lang="de-DE" sz="1100">
                <a:latin typeface="+mj-lt"/>
              </a:rPr>
              <a:t>Berufliche Ziele: </a:t>
            </a:r>
            <a:br>
              <a:rPr lang="de-DE" sz="1100"/>
            </a:br>
            <a:r>
              <a:rPr lang="de-DE" sz="1100"/>
              <a:t>finden und festigen der eigenen Führungsrolle, Veränderung </a:t>
            </a:r>
            <a:br>
              <a:rPr lang="de-DE" sz="1100"/>
            </a:br>
            <a:r>
              <a:rPr lang="de-DE" sz="1100"/>
              <a:t>der beruflichen Aufgaben von operativen zu strategischen Aufgaben </a:t>
            </a:r>
          </a:p>
          <a:p>
            <a:pPr lvl="2"/>
            <a:r>
              <a:rPr lang="de-DE" sz="1100">
                <a:latin typeface="+mj-lt"/>
              </a:rPr>
              <a:t>Berufliche Herausforderungen: </a:t>
            </a:r>
            <a:br>
              <a:rPr lang="de-DE" sz="1100"/>
            </a:br>
            <a:r>
              <a:rPr lang="de-DE" sz="1100"/>
              <a:t>konkrete Fragestellungen </a:t>
            </a:r>
            <a:br>
              <a:rPr lang="de-DE" sz="1100"/>
            </a:br>
            <a:r>
              <a:rPr lang="de-DE" sz="1100"/>
              <a:t>im Führungsalltag, Führung </a:t>
            </a:r>
            <a:br>
              <a:rPr lang="de-DE" sz="1100"/>
            </a:br>
            <a:r>
              <a:rPr lang="de-DE" sz="1100"/>
              <a:t>in Sandwichposition</a:t>
            </a:r>
          </a:p>
        </p:txBody>
      </p:sp>
      <p:sp>
        <p:nvSpPr>
          <p:cNvPr id="22" name="Inhaltsplatzhalter 6">
            <a:extLst>
              <a:ext uri="{FF2B5EF4-FFF2-40B4-BE49-F238E27FC236}">
                <a16:creationId xmlns:a16="http://schemas.microsoft.com/office/drawing/2014/main" id="{DEDEB024-9F39-96FD-71F6-3218145B87B0}"/>
              </a:ext>
            </a:extLst>
          </p:cNvPr>
          <p:cNvSpPr txBox="1">
            <a:spLocks/>
          </p:cNvSpPr>
          <p:nvPr/>
        </p:nvSpPr>
        <p:spPr>
          <a:xfrm>
            <a:off x="3539309" y="2360755"/>
            <a:ext cx="2272960" cy="3142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de-DE" sz="1100">
                <a:latin typeface="+mj-lt"/>
              </a:rPr>
              <a:t>Führungserfahrung und </a:t>
            </a:r>
            <a:br>
              <a:rPr lang="de-DE" sz="1100">
                <a:latin typeface="+mj-lt"/>
              </a:rPr>
            </a:br>
            <a:r>
              <a:rPr lang="de-DE" sz="1100">
                <a:latin typeface="+mj-lt"/>
              </a:rPr>
              <a:t>-spanne: </a:t>
            </a:r>
            <a:br>
              <a:rPr lang="de-DE" sz="1100"/>
            </a:br>
            <a:r>
              <a:rPr lang="de-DE" sz="1100"/>
              <a:t>neu in Projektleitung bzw. bis </a:t>
            </a:r>
            <a:br>
              <a:rPr lang="de-DE" sz="1100"/>
            </a:br>
            <a:r>
              <a:rPr lang="de-DE" sz="1100"/>
              <a:t>zu 4 Jahre Projekterfahrung</a:t>
            </a:r>
          </a:p>
          <a:p>
            <a:pPr lvl="2"/>
            <a:r>
              <a:rPr lang="de-DE" sz="1100">
                <a:latin typeface="+mj-lt"/>
              </a:rPr>
              <a:t>Berufliche Ziele: </a:t>
            </a:r>
            <a:br>
              <a:rPr lang="de-DE" sz="1100"/>
            </a:br>
            <a:r>
              <a:rPr lang="de-DE" sz="1100"/>
              <a:t>Ausbau der eigenen Führungsverantwortung, </a:t>
            </a:r>
            <a:br>
              <a:rPr lang="de-DE" sz="1100"/>
            </a:br>
            <a:r>
              <a:rPr lang="de-DE" sz="1100"/>
              <a:t>prüfen der Karriereoption disziplinarische Führung</a:t>
            </a:r>
          </a:p>
          <a:p>
            <a:pPr lvl="2"/>
            <a:r>
              <a:rPr lang="de-DE" sz="1100">
                <a:latin typeface="+mj-lt"/>
              </a:rPr>
              <a:t>Berufliche Herausforderungen: </a:t>
            </a:r>
            <a:br>
              <a:rPr lang="de-DE" sz="1100"/>
            </a:br>
            <a:r>
              <a:rPr lang="de-DE" sz="1100"/>
              <a:t>laterale Führung, Führung ohne disziplinarische Verantwortung, strategische Karriereplanung</a:t>
            </a:r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358000F6-8DA0-4E16-DDE8-28C795E3EF29}"/>
              </a:ext>
            </a:extLst>
          </p:cNvPr>
          <p:cNvSpPr txBox="1">
            <a:spLocks/>
          </p:cNvSpPr>
          <p:nvPr/>
        </p:nvSpPr>
        <p:spPr>
          <a:xfrm>
            <a:off x="6428896" y="2360755"/>
            <a:ext cx="2272960" cy="3142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de-DE" sz="1100">
                <a:latin typeface="+mj-lt"/>
              </a:rPr>
              <a:t>Führungserfahrung und </a:t>
            </a:r>
            <a:br>
              <a:rPr lang="de-DE" sz="1100">
                <a:latin typeface="+mj-lt"/>
              </a:rPr>
            </a:br>
            <a:r>
              <a:rPr lang="de-DE" sz="1100">
                <a:latin typeface="+mj-lt"/>
              </a:rPr>
              <a:t>-spanne: </a:t>
            </a:r>
            <a:br>
              <a:rPr lang="de-DE" sz="1100"/>
            </a:br>
            <a:r>
              <a:rPr lang="de-DE" sz="1100"/>
              <a:t>0 Jahre</a:t>
            </a:r>
          </a:p>
          <a:p>
            <a:pPr lvl="2"/>
            <a:r>
              <a:rPr lang="de-DE" sz="1100">
                <a:latin typeface="+mj-lt"/>
              </a:rPr>
              <a:t>Berufliche Ziele: </a:t>
            </a:r>
            <a:br>
              <a:rPr lang="de-DE" sz="1100"/>
            </a:br>
            <a:r>
              <a:rPr lang="de-DE" sz="1100"/>
              <a:t>Entscheidung Fach- oder Führungskarriere</a:t>
            </a:r>
          </a:p>
          <a:p>
            <a:pPr lvl="2"/>
            <a:r>
              <a:rPr lang="de-DE" sz="1100">
                <a:latin typeface="+mj-lt"/>
              </a:rPr>
              <a:t>Berufliche Herausforderungen: </a:t>
            </a:r>
            <a:r>
              <a:rPr lang="de-DE" sz="1100"/>
              <a:t>strategische Karriereplanung, Verantwortung übernehmen, Rollenfindung</a:t>
            </a:r>
            <a:br>
              <a:rPr lang="de-DE" sz="1100"/>
            </a:br>
            <a:endParaRPr lang="de-DE" sz="1100"/>
          </a:p>
        </p:txBody>
      </p:sp>
      <p:sp>
        <p:nvSpPr>
          <p:cNvPr id="26" name="Inhaltsplatzhalter 6">
            <a:extLst>
              <a:ext uri="{FF2B5EF4-FFF2-40B4-BE49-F238E27FC236}">
                <a16:creationId xmlns:a16="http://schemas.microsoft.com/office/drawing/2014/main" id="{6FEFBBA3-4544-305F-2A43-E8BC5978C646}"/>
              </a:ext>
            </a:extLst>
          </p:cNvPr>
          <p:cNvSpPr txBox="1">
            <a:spLocks/>
          </p:cNvSpPr>
          <p:nvPr/>
        </p:nvSpPr>
        <p:spPr>
          <a:xfrm>
            <a:off x="9336218" y="2360755"/>
            <a:ext cx="2272960" cy="3142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1513" indent="-39001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140000"/>
              <a:buFontTx/>
              <a:buBlip>
                <a:blip r:embed="rId3"/>
              </a:buBlip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74688" indent="2619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-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de-DE" sz="1100">
                <a:latin typeface="+mj-lt"/>
              </a:rPr>
              <a:t>Führungserfahrung und </a:t>
            </a:r>
            <a:br>
              <a:rPr lang="de-DE" sz="1100">
                <a:latin typeface="+mj-lt"/>
              </a:rPr>
            </a:br>
            <a:r>
              <a:rPr lang="de-DE" sz="1100">
                <a:latin typeface="+mj-lt"/>
              </a:rPr>
              <a:t>-spanne: </a:t>
            </a:r>
            <a:br>
              <a:rPr lang="de-DE" sz="1100"/>
            </a:br>
            <a:r>
              <a:rPr lang="de-DE" sz="1100"/>
              <a:t>&gt; 3 Jahre Führungserfahrung über ein kleines Team, Führung in Teilzeit, ggf. Wiedereinstieg nach anderer Ausbildung/</a:t>
            </a:r>
            <a:br>
              <a:rPr lang="de-DE" sz="1100"/>
            </a:br>
            <a:r>
              <a:rPr lang="de-DE" sz="1100"/>
              <a:t>Kindern </a:t>
            </a:r>
          </a:p>
          <a:p>
            <a:pPr lvl="2"/>
            <a:r>
              <a:rPr lang="de-DE" sz="1100">
                <a:latin typeface="+mj-lt"/>
              </a:rPr>
              <a:t>Berufliche Ziele: </a:t>
            </a:r>
            <a:br>
              <a:rPr lang="de-DE" sz="1100"/>
            </a:br>
            <a:r>
              <a:rPr lang="de-DE" sz="1100"/>
              <a:t>Führungsverantwortung erweitern, Positionierung</a:t>
            </a:r>
          </a:p>
          <a:p>
            <a:pPr lvl="2"/>
            <a:r>
              <a:rPr lang="de-DE" sz="1100">
                <a:latin typeface="+mj-lt"/>
              </a:rPr>
              <a:t>Berufliche Herausforderungen: </a:t>
            </a:r>
            <a:br>
              <a:rPr lang="de-DE" sz="1100"/>
            </a:br>
            <a:r>
              <a:rPr lang="de-DE" sz="1100"/>
              <a:t>Doppelbelastung zwischen Beruf, Familie, Führen in TZ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5417366-E349-3417-CF58-6ECA4EF814F9}"/>
              </a:ext>
            </a:extLst>
          </p:cNvPr>
          <p:cNvGrpSpPr/>
          <p:nvPr/>
        </p:nvGrpSpPr>
        <p:grpSpPr>
          <a:xfrm>
            <a:off x="1415993" y="1141829"/>
            <a:ext cx="674967" cy="674967"/>
            <a:chOff x="2799270" y="2215670"/>
            <a:chExt cx="900528" cy="9005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64B88C3-A874-5110-9F93-0CE9A6169F6B}"/>
                </a:ext>
              </a:extLst>
            </p:cNvPr>
            <p:cNvSpPr>
              <a:spLocks/>
            </p:cNvSpPr>
            <p:nvPr/>
          </p:nvSpPr>
          <p:spPr>
            <a:xfrm>
              <a:off x="2799270" y="2215670"/>
              <a:ext cx="900528" cy="9005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6A04B8A-DAB0-3E30-F39F-9465C1ECB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8409" y="2384008"/>
              <a:ext cx="362250" cy="519131"/>
            </a:xfrm>
            <a:prstGeom prst="rect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71C85BFA-9F3F-85EB-7BB2-1EDE5E41D373}"/>
              </a:ext>
            </a:extLst>
          </p:cNvPr>
          <p:cNvSpPr txBox="1"/>
          <p:nvPr/>
        </p:nvSpPr>
        <p:spPr>
          <a:xfrm>
            <a:off x="3342002" y="1824291"/>
            <a:ext cx="2614627" cy="41489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1" indent="-277813" algn="ctr"/>
            <a:r>
              <a:rPr lang="de-DE">
                <a:solidFill>
                  <a:schemeClr val="accent1"/>
                </a:solidFill>
                <a:latin typeface="+mj-lt"/>
              </a:rPr>
              <a:t>Beispiel 2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EE62D56-F1CF-045D-1BA5-B2A35FE5D09A}"/>
              </a:ext>
            </a:extLst>
          </p:cNvPr>
          <p:cNvGrpSpPr/>
          <p:nvPr/>
        </p:nvGrpSpPr>
        <p:grpSpPr>
          <a:xfrm>
            <a:off x="4317608" y="1121406"/>
            <a:ext cx="674967" cy="674967"/>
            <a:chOff x="2799270" y="2215670"/>
            <a:chExt cx="900528" cy="9005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D2D764-6961-981E-AB27-3CF7C0DC19C7}"/>
                </a:ext>
              </a:extLst>
            </p:cNvPr>
            <p:cNvSpPr>
              <a:spLocks/>
            </p:cNvSpPr>
            <p:nvPr/>
          </p:nvSpPr>
          <p:spPr>
            <a:xfrm>
              <a:off x="2799270" y="2215670"/>
              <a:ext cx="900528" cy="9005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0BCB3942-BD8D-90F9-6578-936A39DF5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8409" y="2384008"/>
              <a:ext cx="362250" cy="519131"/>
            </a:xfrm>
            <a:prstGeom prst="rect">
              <a:avLst/>
            </a:prstGeom>
          </p:spPr>
        </p:pic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4682C9F7-7E1C-01CB-667B-38D35B8BFFE1}"/>
              </a:ext>
            </a:extLst>
          </p:cNvPr>
          <p:cNvSpPr txBox="1"/>
          <p:nvPr/>
        </p:nvSpPr>
        <p:spPr>
          <a:xfrm>
            <a:off x="6249462" y="1833848"/>
            <a:ext cx="2614627" cy="41489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1" indent="-277813" algn="ctr"/>
            <a:r>
              <a:rPr lang="de-DE">
                <a:solidFill>
                  <a:schemeClr val="accent6"/>
                </a:solidFill>
                <a:latin typeface="+mj-lt"/>
              </a:rPr>
              <a:t>Beispiel 3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41950A35-0F19-058C-7028-5E3C2278E59A}"/>
              </a:ext>
            </a:extLst>
          </p:cNvPr>
          <p:cNvGrpSpPr/>
          <p:nvPr/>
        </p:nvGrpSpPr>
        <p:grpSpPr>
          <a:xfrm>
            <a:off x="7225068" y="1130963"/>
            <a:ext cx="674967" cy="674967"/>
            <a:chOff x="2799270" y="2215670"/>
            <a:chExt cx="900528" cy="9005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7D588B8-5EB9-9294-A3AC-EA231E77DAF2}"/>
                </a:ext>
              </a:extLst>
            </p:cNvPr>
            <p:cNvSpPr>
              <a:spLocks/>
            </p:cNvSpPr>
            <p:nvPr/>
          </p:nvSpPr>
          <p:spPr>
            <a:xfrm>
              <a:off x="2799270" y="2215670"/>
              <a:ext cx="900528" cy="90052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26732A16-EB42-0182-643E-830A797F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8409" y="2384008"/>
              <a:ext cx="362250" cy="519131"/>
            </a:xfrm>
            <a:prstGeom prst="rect">
              <a:avLst/>
            </a:prstGeom>
          </p:spPr>
        </p:pic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4DD793E4-6810-429D-84C1-9384A42529C0}"/>
              </a:ext>
            </a:extLst>
          </p:cNvPr>
          <p:cNvSpPr txBox="1"/>
          <p:nvPr/>
        </p:nvSpPr>
        <p:spPr>
          <a:xfrm>
            <a:off x="9151077" y="1813425"/>
            <a:ext cx="2614627" cy="41489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lvl="1" indent="-277813" algn="ctr"/>
            <a:r>
              <a:rPr lang="de-DE">
                <a:solidFill>
                  <a:schemeClr val="accent3"/>
                </a:solidFill>
                <a:latin typeface="+mj-lt"/>
              </a:rPr>
              <a:t>Beispiel 4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22F53A54-1E93-C9B7-1752-57982C8CDDD0}"/>
              </a:ext>
            </a:extLst>
          </p:cNvPr>
          <p:cNvGrpSpPr/>
          <p:nvPr/>
        </p:nvGrpSpPr>
        <p:grpSpPr>
          <a:xfrm>
            <a:off x="10126683" y="1110540"/>
            <a:ext cx="674967" cy="674967"/>
            <a:chOff x="2799270" y="2215670"/>
            <a:chExt cx="900528" cy="90052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DA2D11F-4B0E-25EC-D48A-FBA454B68CF8}"/>
                </a:ext>
              </a:extLst>
            </p:cNvPr>
            <p:cNvSpPr>
              <a:spLocks/>
            </p:cNvSpPr>
            <p:nvPr/>
          </p:nvSpPr>
          <p:spPr>
            <a:xfrm>
              <a:off x="2799270" y="2215670"/>
              <a:ext cx="900528" cy="9005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909A410C-E9A3-044A-47B6-EFBEE3B21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8409" y="2384008"/>
              <a:ext cx="362250" cy="519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337946"/>
      </p:ext>
    </p:extLst>
  </p:cSld>
  <p:clrMapOvr>
    <a:masterClrMapping/>
  </p:clrMapOvr>
</p:sld>
</file>

<file path=ppt/theme/theme1.xml><?xml version="1.0" encoding="utf-8"?>
<a:theme xmlns:a="http://schemas.openxmlformats.org/drawingml/2006/main" name="CC_Titel">
  <a:themeElements>
    <a:clrScheme name="Cross Consult_2025">
      <a:dk1>
        <a:srgbClr val="6A6A69"/>
      </a:dk1>
      <a:lt1>
        <a:srgbClr val="FFFFFF"/>
      </a:lt1>
      <a:dk2>
        <a:srgbClr val="4896D2"/>
      </a:dk2>
      <a:lt2>
        <a:srgbClr val="D6D6D6"/>
      </a:lt2>
      <a:accent1>
        <a:srgbClr val="F7511F"/>
      </a:accent1>
      <a:accent2>
        <a:srgbClr val="1C8F8F"/>
      </a:accent2>
      <a:accent3>
        <a:srgbClr val="8F1C6F"/>
      </a:accent3>
      <a:accent4>
        <a:srgbClr val="4896D2"/>
      </a:accent4>
      <a:accent5>
        <a:srgbClr val="FBC903"/>
      </a:accent5>
      <a:accent6>
        <a:srgbClr val="1C6C8F"/>
      </a:accent6>
      <a:hlink>
        <a:srgbClr val="477ED1"/>
      </a:hlink>
      <a:folHlink>
        <a:srgbClr val="909290"/>
      </a:folHlink>
    </a:clrScheme>
    <a:fontScheme name="BAM1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9C07B7E1-61D2-4A61-A056-C0B347A62777}" vid="{6BD7CC7D-F3ED-43C2-9266-59878E0F6941}"/>
    </a:ext>
  </a:extLst>
</a:theme>
</file>

<file path=ppt/theme/theme2.xml><?xml version="1.0" encoding="utf-8"?>
<a:theme xmlns:a="http://schemas.openxmlformats.org/drawingml/2006/main" name="CC_Folienvarianten">
  <a:themeElements>
    <a:clrScheme name="Cross Consult_2025">
      <a:dk1>
        <a:srgbClr val="6A6A69"/>
      </a:dk1>
      <a:lt1>
        <a:srgbClr val="FFFFFF"/>
      </a:lt1>
      <a:dk2>
        <a:srgbClr val="4896D2"/>
      </a:dk2>
      <a:lt2>
        <a:srgbClr val="D6D6D6"/>
      </a:lt2>
      <a:accent1>
        <a:srgbClr val="F7511F"/>
      </a:accent1>
      <a:accent2>
        <a:srgbClr val="1C8F8F"/>
      </a:accent2>
      <a:accent3>
        <a:srgbClr val="8F1C6F"/>
      </a:accent3>
      <a:accent4>
        <a:srgbClr val="4896D2"/>
      </a:accent4>
      <a:accent5>
        <a:srgbClr val="FBC903"/>
      </a:accent5>
      <a:accent6>
        <a:srgbClr val="1C6C8F"/>
      </a:accent6>
      <a:hlink>
        <a:srgbClr val="477ED1"/>
      </a:hlink>
      <a:folHlink>
        <a:srgbClr val="909290"/>
      </a:folHlink>
    </a:clrScheme>
    <a:fontScheme name="BAM1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9C07B7E1-61D2-4A61-A056-C0B347A62777}" vid="{047E8858-5370-42B8-B518-495AE1FA7C82}"/>
    </a:ext>
  </a:extLst>
</a:theme>
</file>

<file path=ppt/theme/theme3.xml><?xml version="1.0" encoding="utf-8"?>
<a:theme xmlns:a="http://schemas.openxmlformats.org/drawingml/2006/main" name="CC_Zwischenfolien">
  <a:themeElements>
    <a:clrScheme name="Cross Consult_2025">
      <a:dk1>
        <a:srgbClr val="6A6A69"/>
      </a:dk1>
      <a:lt1>
        <a:srgbClr val="FFFFFF"/>
      </a:lt1>
      <a:dk2>
        <a:srgbClr val="4896D2"/>
      </a:dk2>
      <a:lt2>
        <a:srgbClr val="D6D6D6"/>
      </a:lt2>
      <a:accent1>
        <a:srgbClr val="F7511F"/>
      </a:accent1>
      <a:accent2>
        <a:srgbClr val="1C8F8F"/>
      </a:accent2>
      <a:accent3>
        <a:srgbClr val="8F1C6F"/>
      </a:accent3>
      <a:accent4>
        <a:srgbClr val="4896D2"/>
      </a:accent4>
      <a:accent5>
        <a:srgbClr val="FBC903"/>
      </a:accent5>
      <a:accent6>
        <a:srgbClr val="1C6C8F"/>
      </a:accent6>
      <a:hlink>
        <a:srgbClr val="477ED1"/>
      </a:hlink>
      <a:folHlink>
        <a:srgbClr val="909290"/>
      </a:folHlink>
    </a:clrScheme>
    <a:fontScheme name="BAM1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9C07B7E1-61D2-4A61-A056-C0B347A62777}" vid="{3DE5D7AA-2AAF-4750-BD2D-C2BD7C18CC92}"/>
    </a:ext>
  </a:extLst>
</a:theme>
</file>

<file path=ppt/theme/theme4.xml><?xml version="1.0" encoding="utf-8"?>
<a:theme xmlns:a="http://schemas.openxmlformats.org/drawingml/2006/main" name="CC_Abschlussseite">
  <a:themeElements>
    <a:clrScheme name="Cross Consult_2025">
      <a:dk1>
        <a:srgbClr val="6A6A69"/>
      </a:dk1>
      <a:lt1>
        <a:srgbClr val="FFFFFF"/>
      </a:lt1>
      <a:dk2>
        <a:srgbClr val="4896D2"/>
      </a:dk2>
      <a:lt2>
        <a:srgbClr val="D6D6D6"/>
      </a:lt2>
      <a:accent1>
        <a:srgbClr val="F7511F"/>
      </a:accent1>
      <a:accent2>
        <a:srgbClr val="1C8F8F"/>
      </a:accent2>
      <a:accent3>
        <a:srgbClr val="8F1C6F"/>
      </a:accent3>
      <a:accent4>
        <a:srgbClr val="4896D2"/>
      </a:accent4>
      <a:accent5>
        <a:srgbClr val="FBC903"/>
      </a:accent5>
      <a:accent6>
        <a:srgbClr val="1C6C8F"/>
      </a:accent6>
      <a:hlink>
        <a:srgbClr val="477ED1"/>
      </a:hlink>
      <a:folHlink>
        <a:srgbClr val="909290"/>
      </a:folHlink>
    </a:clrScheme>
    <a:fontScheme name="BAM1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9C07B7E1-61D2-4A61-A056-C0B347A62777}" vid="{807D7AA2-3FBE-485F-8BCF-61F16EBD7CF8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98D4AA5CBEA648AB6CEEC73FDA0F2A" ma:contentTypeVersion="18" ma:contentTypeDescription="Ein neues Dokument erstellen." ma:contentTypeScope="" ma:versionID="6f97b45c2903581480330158d99c2a3d">
  <xsd:schema xmlns:xsd="http://www.w3.org/2001/XMLSchema" xmlns:xs="http://www.w3.org/2001/XMLSchema" xmlns:p="http://schemas.microsoft.com/office/2006/metadata/properties" xmlns:ns2="75e3d114-9176-4749-8ec0-eeb56791da5c" xmlns:ns3="2795682c-8cca-4f15-8ab2-20e7d9cef192" targetNamespace="http://schemas.microsoft.com/office/2006/metadata/properties" ma:root="true" ma:fieldsID="6bc6045b01bd6b2fb1a5604909b1e77f" ns2:_="" ns3:_="">
    <xsd:import namespace="75e3d114-9176-4749-8ec0-eeb56791da5c"/>
    <xsd:import namespace="2795682c-8cca-4f15-8ab2-20e7d9cef1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3d114-9176-4749-8ec0-eeb56791d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4f63c973-d0fd-46d9-9734-ded2c190c3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5682c-8cca-4f15-8ab2-20e7d9cef19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17b7b82-ed50-4fe7-a6b8-49a57551f9da}" ma:internalName="TaxCatchAll" ma:showField="CatchAllData" ma:web="2795682c-8cca-4f15-8ab2-20e7d9cef1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95682c-8cca-4f15-8ab2-20e7d9cef192" xsi:nil="true"/>
    <lcf76f155ced4ddcb4097134ff3c332f xmlns="75e3d114-9176-4749-8ec0-eeb56791da5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5D7E68-882D-4598-8FFF-49B8297C55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e3d114-9176-4749-8ec0-eeb56791da5c"/>
    <ds:schemaRef ds:uri="2795682c-8cca-4f15-8ab2-20e7d9cef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9B4693-852D-47EA-9E92-768989A7E07B}">
  <ds:schemaRefs>
    <ds:schemaRef ds:uri="http://schemas.microsoft.com/office/2006/metadata/properties"/>
    <ds:schemaRef ds:uri="http://schemas.microsoft.com/office/infopath/2007/PartnerControls"/>
    <ds:schemaRef ds:uri="2795682c-8cca-4f15-8ab2-20e7d9cef192"/>
    <ds:schemaRef ds:uri="75e3d114-9176-4749-8ec0-eeb56791da5c"/>
  </ds:schemaRefs>
</ds:datastoreItem>
</file>

<file path=customXml/itemProps3.xml><?xml version="1.0" encoding="utf-8"?>
<ds:datastoreItem xmlns:ds="http://schemas.openxmlformats.org/officeDocument/2006/customXml" ds:itemID="{4109E770-5DC7-4CEE-8FEB-4775611BCF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CC_PPT_Vorlage_CM_2025</Template>
  <TotalTime>0</TotalTime>
  <Words>762</Words>
  <Application>Microsoft Office PowerPoint</Application>
  <PresentationFormat>Breitbild</PresentationFormat>
  <Paragraphs>103</Paragraphs>
  <Slides>12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Poppins Light</vt:lpstr>
      <vt:lpstr>Poppins SemiBold</vt:lpstr>
      <vt:lpstr>CC_Titel</vt:lpstr>
      <vt:lpstr>CC_Folienvarianten</vt:lpstr>
      <vt:lpstr>CC_Zwischenfolien</vt:lpstr>
      <vt:lpstr>CC_Abschlussseite</vt:lpstr>
      <vt:lpstr>Cross Mentoring2Grow 2027</vt:lpstr>
      <vt:lpstr>Cross Mentoring: Was ist das?</vt:lpstr>
      <vt:lpstr>Cross Mentoring Benefits</vt:lpstr>
      <vt:lpstr>Teilnehmerin im Cross Mentoring München</vt:lpstr>
      <vt:lpstr>Mentor des Regionalen Frankfurter Mentoring</vt:lpstr>
      <vt:lpstr>Cross Mentoring2Grow Module</vt:lpstr>
      <vt:lpstr>PowerPoint-Präsentation</vt:lpstr>
      <vt:lpstr>Cross Mentoring Netzwerk</vt:lpstr>
      <vt:lpstr>Cross Mentoring2Grow: unsere teilnehmenden Mentees</vt:lpstr>
      <vt:lpstr>In drei Schritten zur Programmteilnahme</vt:lpstr>
      <vt:lpstr>Cross Consult &amp; friends: Partners in success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Weiß</dc:creator>
  <cp:lastModifiedBy>Karin Schuster</cp:lastModifiedBy>
  <cp:revision>14</cp:revision>
  <dcterms:created xsi:type="dcterms:W3CDTF">2025-11-10T08:50:33Z</dcterms:created>
  <dcterms:modified xsi:type="dcterms:W3CDTF">2026-06-11T12:43:57Z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0x0101008498D4AA5CBEA648AB6CEEC73FDA0F2A</vt:lpwstr>
  </property>
</Properties>
</file>